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9144000"/>
  <p:notesSz cx="6858000" cy="9144000"/>
  <p:embeddedFontLst>
    <p:embeddedFont>
      <p:font typeface="Economica"/>
      <p:regular r:id="rId46"/>
      <p:bold r:id="rId47"/>
      <p:italic r:id="rId48"/>
      <p:boldItalic r:id="rId49"/>
    </p:embeddedFont>
    <p:embeddedFont>
      <p:font typeface="Roboto"/>
      <p:regular r:id="rId50"/>
      <p:bold r:id="rId51"/>
      <p:italic r:id="rId52"/>
      <p:boldItalic r:id="rId53"/>
    </p:embeddedFont>
    <p:embeddedFont>
      <p:font typeface="Proxima Nova"/>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Economica-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italic.fntdata"/><Relationship Id="rId47" Type="http://schemas.openxmlformats.org/officeDocument/2006/relationships/font" Target="fonts/Economica-bold.fntdata"/><Relationship Id="rId49" Type="http://schemas.openxmlformats.org/officeDocument/2006/relationships/font" Target="fonts/Economic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OpenSans-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penSans-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7.xml"/><Relationship Id="rId55" Type="http://schemas.openxmlformats.org/officeDocument/2006/relationships/font" Target="fonts/ProximaNova-bold.fntdata"/><Relationship Id="rId10" Type="http://schemas.openxmlformats.org/officeDocument/2006/relationships/slide" Target="slides/slide6.xml"/><Relationship Id="rId54" Type="http://schemas.openxmlformats.org/officeDocument/2006/relationships/font" Target="fonts/ProximaNova-regular.fntdata"/><Relationship Id="rId13" Type="http://schemas.openxmlformats.org/officeDocument/2006/relationships/slide" Target="slides/slide9.xml"/><Relationship Id="rId57" Type="http://schemas.openxmlformats.org/officeDocument/2006/relationships/font" Target="fonts/ProximaNova-boldItalic.fntdata"/><Relationship Id="rId12" Type="http://schemas.openxmlformats.org/officeDocument/2006/relationships/slide" Target="slides/slide8.xml"/><Relationship Id="rId56" Type="http://schemas.openxmlformats.org/officeDocument/2006/relationships/font" Target="fonts/ProximaNova-italic.fntdata"/><Relationship Id="rId15" Type="http://schemas.openxmlformats.org/officeDocument/2006/relationships/slide" Target="slides/slide11.xml"/><Relationship Id="rId59" Type="http://schemas.openxmlformats.org/officeDocument/2006/relationships/font" Target="fonts/OpenSans-bold.fntdata"/><Relationship Id="rId14" Type="http://schemas.openxmlformats.org/officeDocument/2006/relationships/slide" Target="slides/slide10.xml"/><Relationship Id="rId58" Type="http://schemas.openxmlformats.org/officeDocument/2006/relationships/font" Target="fonts/OpenSans-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1d4446988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81d4446988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1d4446988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81d444698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1d9b9b8c1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91d9b9b8c1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1d9b9b8c1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91d9b9b8c1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1d9b9b8c1_4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1d9b9b8c1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1d9b9b8c1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91d9b9b8c1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1d9b9b8c1_4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91d9b9b8c1_4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1d9b9b8c1_4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91d9b9b8c1_4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1d9b9b8c1_2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1d9b9b8c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1d9b9b8c1_2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1d9b9b8c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0f3d7e086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90f3d7e08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1d9b9b8c1_1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91d9b9b8c1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1d9b9b8c1_1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91d9b9b8c1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1d9b9b8c1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91d9b9b8c1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91d9b9b8c1_1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91d9b9b8c1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9267922aad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9267922aad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9267922aad_2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9267922aad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2310df972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92310df972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0311312e2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90311312e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1d9b9b8c1_1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91d9b9b8c1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0b62a1c11_1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g80b62a1c11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90311312e2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90311312e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1d9b9b8c1_1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91d9b9b8c1_1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267922aad_2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9267922aad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1d9b9b8c1_1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91d9b9b8c1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1d9b9b8c1_1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91d9b9b8c1_1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1d9b9b8c1_1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91d9b9b8c1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2310df97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92310df9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1d3dc4bae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81d3dc4bae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9267922aad_2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9267922aad_2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0cc09a730_1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80cc09a730_1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1d3dc4bae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81d3dc4ba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1d9b9b8c1_2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g91d9b9b8c1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2310df972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92310df972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1d3dc4bae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81d3dc4ba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1d3dc4bae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81d3dc4bae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1d3dc4bae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81d3dc4bae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1d9b9b8c1_2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1d9b9b8c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81d444698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81d444698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9.gif"/><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github.com/dphi-official/Deep_Learning_Bootcamp/blob/master/Linear_Regression/Linear_Regression_with_tf_keras_Beginners.ipynb" TargetMode="External"/><Relationship Id="rId4" Type="http://schemas.openxmlformats.org/officeDocument/2006/relationships/hyperlink" Target="https://github.com/dphi-official/Deep_Learning_Bootcamp/blob/master/Linear_Regression/Linear_Regression_with_tf_keras_Intermediates.ipynb"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docs.google.com/presentation/d/1VuNfO4p5Gumm_UT_t84n9jptTN-REoDIZip5Dx2JxB8/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towardsdatascience.com/epoch-vs-iterations-vs-batch-size-4dfb9c7ce9c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hyperlink" Target="https://discuss.dphi.tech/t/day-4-live-session-on-neural-networks-for-regression-problems-hyperparameter-tuning/90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4</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cxnSp>
        <p:nvCxnSpPr>
          <p:cNvPr id="162" name="Google Shape;162;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3" name="Google Shape;163;p2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Which line is good?</a:t>
            </a:r>
            <a:endParaRPr sz="4800">
              <a:solidFill>
                <a:srgbClr val="434343"/>
              </a:solidFill>
              <a:latin typeface="Economica"/>
              <a:ea typeface="Economica"/>
              <a:cs typeface="Economica"/>
              <a:sym typeface="Economica"/>
            </a:endParaRPr>
          </a:p>
        </p:txBody>
      </p:sp>
      <p:sp>
        <p:nvSpPr>
          <p:cNvPr id="164" name="Google Shape;164;p22"/>
          <p:cNvSpPr txBox="1"/>
          <p:nvPr/>
        </p:nvSpPr>
        <p:spPr>
          <a:xfrm>
            <a:off x="251650" y="4178050"/>
            <a:ext cx="2998200" cy="230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This line is an average of </a:t>
            </a:r>
            <a:r>
              <a:rPr b="1" lang="en" sz="1900">
                <a:solidFill>
                  <a:schemeClr val="dk1"/>
                </a:solidFill>
                <a:latin typeface="Open Sans"/>
                <a:ea typeface="Open Sans"/>
                <a:cs typeface="Open Sans"/>
                <a:sym typeface="Open Sans"/>
              </a:rPr>
              <a:t>$8,333</a:t>
            </a:r>
            <a:r>
              <a:rPr lang="en" sz="1900">
                <a:solidFill>
                  <a:schemeClr val="dk1"/>
                </a:solidFill>
                <a:latin typeface="Open Sans"/>
                <a:ea typeface="Open Sans"/>
                <a:cs typeface="Open Sans"/>
                <a:sym typeface="Open Sans"/>
              </a:rPr>
              <a:t> dollars off (adding all the distances and dividing by 3). </a:t>
            </a:r>
            <a:br>
              <a:rPr lang="en" sz="1900">
                <a:solidFill>
                  <a:schemeClr val="dk1"/>
                </a:solidFill>
                <a:latin typeface="Open Sans"/>
                <a:ea typeface="Open Sans"/>
                <a:cs typeface="Open Sans"/>
                <a:sym typeface="Open Sans"/>
              </a:rPr>
            </a:br>
            <a:endParaRPr sz="11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This </a:t>
            </a:r>
            <a:r>
              <a:rPr b="1" lang="en" sz="1900">
                <a:solidFill>
                  <a:schemeClr val="dk1"/>
                </a:solidFill>
                <a:latin typeface="Open Sans"/>
                <a:ea typeface="Open Sans"/>
                <a:cs typeface="Open Sans"/>
                <a:sym typeface="Open Sans"/>
              </a:rPr>
              <a:t>$8,333</a:t>
            </a:r>
            <a:r>
              <a:rPr lang="en" sz="1900">
                <a:solidFill>
                  <a:schemeClr val="dk1"/>
                </a:solidFill>
                <a:latin typeface="Open Sans"/>
                <a:ea typeface="Open Sans"/>
                <a:cs typeface="Open Sans"/>
                <a:sym typeface="Open Sans"/>
              </a:rPr>
              <a:t> is called the </a:t>
            </a:r>
            <a:r>
              <a:rPr b="1" lang="en" sz="1900">
                <a:solidFill>
                  <a:schemeClr val="dk1"/>
                </a:solidFill>
                <a:latin typeface="Open Sans"/>
                <a:ea typeface="Open Sans"/>
                <a:cs typeface="Open Sans"/>
                <a:sym typeface="Open Sans"/>
              </a:rPr>
              <a:t>cost</a:t>
            </a:r>
            <a:r>
              <a:rPr lang="en" sz="1900">
                <a:solidFill>
                  <a:schemeClr val="dk1"/>
                </a:solidFill>
                <a:latin typeface="Open Sans"/>
                <a:ea typeface="Open Sans"/>
                <a:cs typeface="Open Sans"/>
                <a:sym typeface="Open Sans"/>
              </a:rPr>
              <a:t> of using this line.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pic>
        <p:nvPicPr>
          <p:cNvPr id="165" name="Google Shape;165;p22"/>
          <p:cNvPicPr preferRelativeResize="0"/>
          <p:nvPr/>
        </p:nvPicPr>
        <p:blipFill rotWithShape="1">
          <a:blip r:embed="rId3">
            <a:alphaModFix/>
          </a:blip>
          <a:srcRect b="4451" l="0" r="0" t="2412"/>
          <a:stretch/>
        </p:blipFill>
        <p:spPr>
          <a:xfrm>
            <a:off x="3377900" y="1023600"/>
            <a:ext cx="5681650" cy="5004300"/>
          </a:xfrm>
          <a:prstGeom prst="rect">
            <a:avLst/>
          </a:prstGeom>
          <a:noFill/>
          <a:ln>
            <a:noFill/>
          </a:ln>
        </p:spPr>
      </p:pic>
      <p:sp>
        <p:nvSpPr>
          <p:cNvPr id="166" name="Google Shape;166;p22"/>
          <p:cNvSpPr txBox="1"/>
          <p:nvPr/>
        </p:nvSpPr>
        <p:spPr>
          <a:xfrm>
            <a:off x="205750" y="1132575"/>
            <a:ext cx="3090000" cy="28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chemeClr val="dk1"/>
                </a:solidFill>
                <a:latin typeface="Open Sans"/>
                <a:ea typeface="Open Sans"/>
                <a:cs typeface="Open Sans"/>
                <a:sym typeface="Open Sans"/>
              </a:rPr>
              <a:t>Here's a better line:</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The </a:t>
            </a:r>
            <a:r>
              <a:rPr b="1" lang="en" sz="1900">
                <a:solidFill>
                  <a:schemeClr val="dk1"/>
                </a:solidFill>
                <a:latin typeface="Open Sans"/>
                <a:ea typeface="Open Sans"/>
                <a:cs typeface="Open Sans"/>
                <a:sym typeface="Open Sans"/>
              </a:rPr>
              <a:t>residual</a:t>
            </a:r>
            <a:r>
              <a:rPr lang="en" sz="1900">
                <a:solidFill>
                  <a:schemeClr val="dk1"/>
                </a:solidFill>
                <a:latin typeface="Open Sans"/>
                <a:ea typeface="Open Sans"/>
                <a:cs typeface="Open Sans"/>
                <a:sym typeface="Open Sans"/>
              </a:rPr>
              <a:t> (absolute difference between the actual and the predicted value) in this case are: $5000, $15000 and $5000.</a:t>
            </a:r>
            <a:endParaRPr sz="19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 name="Google Shape;172;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3" name="Google Shape;173;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a:t>
            </a:r>
            <a:endParaRPr sz="4800">
              <a:solidFill>
                <a:srgbClr val="434343"/>
              </a:solidFill>
              <a:latin typeface="Economica"/>
              <a:ea typeface="Economica"/>
              <a:cs typeface="Economica"/>
              <a:sym typeface="Economica"/>
            </a:endParaRPr>
          </a:p>
        </p:txBody>
      </p:sp>
      <p:sp>
        <p:nvSpPr>
          <p:cNvPr id="174" name="Google Shape;174;p23"/>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The </a:t>
            </a:r>
            <a:r>
              <a:rPr b="1" lang="en" sz="1700">
                <a:solidFill>
                  <a:schemeClr val="dk1"/>
                </a:solidFill>
                <a:latin typeface="Open Sans"/>
                <a:ea typeface="Open Sans"/>
                <a:cs typeface="Open Sans"/>
                <a:sym typeface="Open Sans"/>
              </a:rPr>
              <a:t>cost </a:t>
            </a:r>
            <a:r>
              <a:rPr lang="en" sz="1700">
                <a:solidFill>
                  <a:schemeClr val="dk1"/>
                </a:solidFill>
                <a:latin typeface="Open Sans"/>
                <a:ea typeface="Open Sans"/>
                <a:cs typeface="Open Sans"/>
                <a:sym typeface="Open Sans"/>
              </a:rPr>
              <a:t>is how far off the </a:t>
            </a:r>
            <a:r>
              <a:rPr b="1" lang="en" sz="1700">
                <a:solidFill>
                  <a:schemeClr val="dk1"/>
                </a:solidFill>
                <a:latin typeface="Open Sans"/>
                <a:ea typeface="Open Sans"/>
                <a:cs typeface="Open Sans"/>
                <a:sym typeface="Open Sans"/>
              </a:rPr>
              <a:t>learned</a:t>
            </a:r>
            <a:r>
              <a:rPr lang="en" sz="1700">
                <a:solidFill>
                  <a:schemeClr val="dk1"/>
                </a:solidFill>
                <a:latin typeface="Open Sans"/>
                <a:ea typeface="Open Sans"/>
                <a:cs typeface="Open Sans"/>
                <a:sym typeface="Open Sans"/>
              </a:rPr>
              <a:t> line is from the </a:t>
            </a:r>
            <a:r>
              <a:rPr b="1" lang="en" sz="1700">
                <a:solidFill>
                  <a:schemeClr val="dk1"/>
                </a:solidFill>
                <a:latin typeface="Open Sans"/>
                <a:ea typeface="Open Sans"/>
                <a:cs typeface="Open Sans"/>
                <a:sym typeface="Open Sans"/>
              </a:rPr>
              <a:t>real data</a:t>
            </a:r>
            <a:r>
              <a:rPr lang="en" sz="1700">
                <a:solidFill>
                  <a:schemeClr val="dk1"/>
                </a:solidFill>
                <a:latin typeface="Open Sans"/>
                <a:ea typeface="Open Sans"/>
                <a:cs typeface="Open Sans"/>
                <a:sym typeface="Open Sans"/>
              </a:rPr>
              <a:t>. The best line is the one that is the least off from the real data.</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To find out what line is the best line (to find the values of coefficients), we need to define and use a cost function.</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In ML, cost functions are used to estimate how badly models are performing.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Put simply, a cost function is a measure of how wrong the model is in terms of its ability to estimate the relationship between X and y.</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175" name="Google Shape;175;p23"/>
          <p:cNvPicPr preferRelativeResize="0"/>
          <p:nvPr/>
        </p:nvPicPr>
        <p:blipFill>
          <a:blip r:embed="rId3">
            <a:alphaModFix/>
          </a:blip>
          <a:stretch>
            <a:fillRect/>
          </a:stretch>
        </p:blipFill>
        <p:spPr>
          <a:xfrm>
            <a:off x="3079249" y="4069125"/>
            <a:ext cx="3291000" cy="2788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1" name="Google Shape;181;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2" name="Google Shape;182;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a:t>
            </a:r>
            <a:endParaRPr sz="4800">
              <a:solidFill>
                <a:srgbClr val="434343"/>
              </a:solidFill>
              <a:latin typeface="Economica"/>
              <a:ea typeface="Economica"/>
              <a:cs typeface="Economica"/>
              <a:sym typeface="Economica"/>
            </a:endParaRPr>
          </a:p>
        </p:txBody>
      </p:sp>
      <p:sp>
        <p:nvSpPr>
          <p:cNvPr id="183" name="Google Shape;183;p24"/>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Now let’s take a step back and reflect on why we are performing Linear Regression. It is being performed so that when we are finally using our model for prediction, it will predict the value of target variable (or dependent variable) y for the input value (s) of x (even on a new unseen data).</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By achieving the best-fit regression line, the model aims to predict y value such that the </a:t>
            </a:r>
            <a:r>
              <a:rPr b="1" lang="en" sz="1800">
                <a:solidFill>
                  <a:schemeClr val="dk1"/>
                </a:solidFill>
                <a:latin typeface="Open Sans"/>
                <a:ea typeface="Open Sans"/>
                <a:cs typeface="Open Sans"/>
                <a:sym typeface="Open Sans"/>
              </a:rPr>
              <a:t>error difference between predicted value and true value is minimum.</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So, it is very important to update the </a:t>
            </a:r>
            <a:r>
              <a:rPr i="1" lang="en" sz="1800">
                <a:solidFill>
                  <a:schemeClr val="dk1"/>
                </a:solidFill>
                <a:latin typeface="Open Sans"/>
                <a:ea typeface="Open Sans"/>
                <a:cs typeface="Open Sans"/>
                <a:sym typeface="Open Sans"/>
              </a:rPr>
              <a:t>m</a:t>
            </a:r>
            <a:r>
              <a:rPr lang="en" sz="1800">
                <a:solidFill>
                  <a:schemeClr val="dk1"/>
                </a:solidFill>
                <a:latin typeface="Open Sans"/>
                <a:ea typeface="Open Sans"/>
                <a:cs typeface="Open Sans"/>
                <a:sym typeface="Open Sans"/>
              </a:rPr>
              <a:t> and </a:t>
            </a:r>
            <a:r>
              <a:rPr i="1" lang="en" sz="1800">
                <a:solidFill>
                  <a:schemeClr val="dk1"/>
                </a:solidFill>
                <a:latin typeface="Open Sans"/>
                <a:ea typeface="Open Sans"/>
                <a:cs typeface="Open Sans"/>
                <a:sym typeface="Open Sans"/>
              </a:rPr>
              <a:t>b</a:t>
            </a:r>
            <a:r>
              <a:rPr lang="en" sz="1800">
                <a:solidFill>
                  <a:schemeClr val="dk1"/>
                </a:solidFill>
                <a:latin typeface="Open Sans"/>
                <a:ea typeface="Open Sans"/>
                <a:cs typeface="Open Sans"/>
                <a:sym typeface="Open Sans"/>
              </a:rPr>
              <a:t> values, to </a:t>
            </a:r>
            <a:r>
              <a:rPr b="1" lang="en" sz="1800">
                <a:solidFill>
                  <a:schemeClr val="dk1"/>
                </a:solidFill>
                <a:latin typeface="Open Sans"/>
                <a:ea typeface="Open Sans"/>
                <a:cs typeface="Open Sans"/>
                <a:sym typeface="Open Sans"/>
              </a:rPr>
              <a:t>reach the best value that minimize the error between predicted value (pred)</a:t>
            </a:r>
            <a:r>
              <a:rPr lang="en" sz="1800">
                <a:solidFill>
                  <a:schemeClr val="dk1"/>
                </a:solidFill>
                <a:latin typeface="Open Sans"/>
                <a:ea typeface="Open Sans"/>
                <a:cs typeface="Open Sans"/>
                <a:sym typeface="Open Sans"/>
              </a:rPr>
              <a:t> and </a:t>
            </a:r>
            <a:r>
              <a:rPr b="1" lang="en" sz="1800">
                <a:solidFill>
                  <a:schemeClr val="dk1"/>
                </a:solidFill>
                <a:latin typeface="Open Sans"/>
                <a:ea typeface="Open Sans"/>
                <a:cs typeface="Open Sans"/>
                <a:sym typeface="Open Sans"/>
              </a:rPr>
              <a:t>true value (y) </a:t>
            </a:r>
            <a:r>
              <a:rPr lang="en" sz="1800">
                <a:solidFill>
                  <a:schemeClr val="dk1"/>
                </a:solidFill>
                <a:latin typeface="Open Sans"/>
                <a:ea typeface="Open Sans"/>
                <a:cs typeface="Open Sans"/>
                <a:sym typeface="Open Sans"/>
              </a:rPr>
              <a:t>per sample </a:t>
            </a:r>
            <a:r>
              <a:rPr i="1" lang="en" sz="1800">
                <a:solidFill>
                  <a:schemeClr val="dk1"/>
                </a:solidFill>
                <a:latin typeface="Open Sans"/>
                <a:ea typeface="Open Sans"/>
                <a:cs typeface="Open Sans"/>
                <a:sym typeface="Open Sans"/>
              </a:rPr>
              <a:t>i</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Here, </a:t>
            </a:r>
            <a:r>
              <a:rPr i="1" lang="en" sz="1700">
                <a:solidFill>
                  <a:schemeClr val="dk1"/>
                </a:solidFill>
                <a:latin typeface="Open Sans"/>
                <a:ea typeface="Open Sans"/>
                <a:cs typeface="Open Sans"/>
                <a:sym typeface="Open Sans"/>
              </a:rPr>
              <a:t>n</a:t>
            </a:r>
            <a:r>
              <a:rPr lang="en" sz="1700">
                <a:solidFill>
                  <a:schemeClr val="dk1"/>
                </a:solidFill>
                <a:latin typeface="Open Sans"/>
                <a:ea typeface="Open Sans"/>
                <a:cs typeface="Open Sans"/>
                <a:sym typeface="Open Sans"/>
              </a:rPr>
              <a:t> is the total no. of observations/data points.</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Now let’s have a look at how exactly we got the above formula</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84" name="Google Shape;184;p24"/>
          <p:cNvPicPr preferRelativeResize="0"/>
          <p:nvPr/>
        </p:nvPicPr>
        <p:blipFill>
          <a:blip r:embed="rId3">
            <a:alphaModFix/>
          </a:blip>
          <a:stretch>
            <a:fillRect/>
          </a:stretch>
        </p:blipFill>
        <p:spPr>
          <a:xfrm>
            <a:off x="2926275" y="4599613"/>
            <a:ext cx="3209925" cy="866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0" name="Google Shape;190;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1" name="Google Shape;191;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a:t>
            </a:r>
            <a:endParaRPr sz="4800">
              <a:solidFill>
                <a:srgbClr val="434343"/>
              </a:solidFill>
              <a:latin typeface="Economica"/>
              <a:ea typeface="Economica"/>
              <a:cs typeface="Economica"/>
              <a:sym typeface="Economica"/>
            </a:endParaRPr>
          </a:p>
        </p:txBody>
      </p:sp>
      <p:sp>
        <p:nvSpPr>
          <p:cNvPr id="192" name="Google Shape;192;p25"/>
          <p:cNvSpPr txBox="1"/>
          <p:nvPr/>
        </p:nvSpPr>
        <p:spPr>
          <a:xfrm>
            <a:off x="22920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193" name="Google Shape;193;p25"/>
          <p:cNvPicPr preferRelativeResize="0"/>
          <p:nvPr/>
        </p:nvPicPr>
        <p:blipFill>
          <a:blip r:embed="rId3">
            <a:alphaModFix/>
          </a:blip>
          <a:stretch>
            <a:fillRect/>
          </a:stretch>
        </p:blipFill>
        <p:spPr>
          <a:xfrm>
            <a:off x="194925" y="1196563"/>
            <a:ext cx="8754150" cy="3353412"/>
          </a:xfrm>
          <a:prstGeom prst="rect">
            <a:avLst/>
          </a:prstGeom>
          <a:noFill/>
          <a:ln>
            <a:noFill/>
          </a:ln>
        </p:spPr>
      </p:pic>
      <p:sp>
        <p:nvSpPr>
          <p:cNvPr id="194" name="Google Shape;194;p25"/>
          <p:cNvSpPr txBox="1"/>
          <p:nvPr/>
        </p:nvSpPr>
        <p:spPr>
          <a:xfrm>
            <a:off x="260750" y="4795425"/>
            <a:ext cx="85410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Here, </a:t>
            </a:r>
            <a:r>
              <a:rPr b="1" lang="en" sz="1900">
                <a:latin typeface="Open Sans"/>
                <a:ea typeface="Open Sans"/>
                <a:cs typeface="Open Sans"/>
                <a:sym typeface="Open Sans"/>
              </a:rPr>
              <a:t>pred = mx + c. </a:t>
            </a:r>
            <a:r>
              <a:rPr lang="en" sz="1900">
                <a:latin typeface="Open Sans"/>
                <a:ea typeface="Open Sans"/>
                <a:cs typeface="Open Sans"/>
                <a:sym typeface="Open Sans"/>
              </a:rPr>
              <a:t>Pred can also be termed as the hypothesis function</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difference between the </a:t>
            </a:r>
            <a:r>
              <a:rPr lang="en" sz="1900">
                <a:solidFill>
                  <a:schemeClr val="dk1"/>
                </a:solidFill>
                <a:latin typeface="Open Sans"/>
                <a:ea typeface="Open Sans"/>
                <a:cs typeface="Open Sans"/>
                <a:sym typeface="Open Sans"/>
              </a:rPr>
              <a:t>model’s </a:t>
            </a:r>
            <a:r>
              <a:rPr b="1" lang="en" sz="1900">
                <a:solidFill>
                  <a:schemeClr val="dk1"/>
                </a:solidFill>
                <a:latin typeface="Open Sans"/>
                <a:ea typeface="Open Sans"/>
                <a:cs typeface="Open Sans"/>
                <a:sym typeface="Open Sans"/>
              </a:rPr>
              <a:t>predicted value </a:t>
            </a:r>
            <a:r>
              <a:rPr lang="en" sz="1900">
                <a:solidFill>
                  <a:schemeClr val="dk1"/>
                </a:solidFill>
                <a:latin typeface="Open Sans"/>
                <a:ea typeface="Open Sans"/>
                <a:cs typeface="Open Sans"/>
                <a:sym typeface="Open Sans"/>
              </a:rPr>
              <a:t>and the </a:t>
            </a:r>
            <a:r>
              <a:rPr b="1" lang="en" sz="1900">
                <a:latin typeface="Open Sans"/>
                <a:ea typeface="Open Sans"/>
                <a:cs typeface="Open Sans"/>
                <a:sym typeface="Open Sans"/>
              </a:rPr>
              <a:t>true value</a:t>
            </a:r>
            <a:r>
              <a:rPr lang="en" sz="1900">
                <a:latin typeface="Open Sans"/>
                <a:ea typeface="Open Sans"/>
                <a:cs typeface="Open Sans"/>
                <a:sym typeface="Open Sans"/>
              </a:rPr>
              <a:t>  is called  </a:t>
            </a:r>
            <a:r>
              <a:rPr b="1" lang="en" sz="1900">
                <a:highlight>
                  <a:srgbClr val="D9EAD3"/>
                </a:highlight>
                <a:latin typeface="Open Sans"/>
                <a:ea typeface="Open Sans"/>
                <a:cs typeface="Open Sans"/>
                <a:sym typeface="Open Sans"/>
              </a:rPr>
              <a:t>RESIDUAL </a:t>
            </a:r>
            <a:r>
              <a:rPr b="1" lang="en" sz="1900">
                <a:highlight>
                  <a:srgbClr val="D9EAD3"/>
                </a:highlight>
                <a:latin typeface="Open Sans"/>
                <a:ea typeface="Open Sans"/>
                <a:cs typeface="Open Sans"/>
                <a:sym typeface="Open Sans"/>
              </a:rPr>
              <a:t>or COST or LOSS</a:t>
            </a:r>
            <a:r>
              <a:rPr lang="en" sz="1900">
                <a:latin typeface="Open Sans"/>
                <a:ea typeface="Open Sans"/>
                <a:cs typeface="Open Sans"/>
                <a:sym typeface="Open Sans"/>
              </a:rPr>
              <a:t>, which needs to be minimized.</a:t>
            </a:r>
            <a:endParaRPr sz="19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6"/>
          <p:cNvSpPr txBox="1"/>
          <p:nvPr/>
        </p:nvSpPr>
        <p:spPr>
          <a:xfrm>
            <a:off x="637650" y="170000"/>
            <a:ext cx="7868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Cost Function - </a:t>
            </a:r>
            <a:r>
              <a:rPr lang="en" sz="4800">
                <a:solidFill>
                  <a:srgbClr val="434343"/>
                </a:solidFill>
                <a:latin typeface="Economica"/>
                <a:ea typeface="Economica"/>
                <a:cs typeface="Economica"/>
                <a:sym typeface="Economica"/>
              </a:rPr>
              <a:t>Types</a:t>
            </a:r>
            <a:r>
              <a:rPr lang="en" sz="4800">
                <a:solidFill>
                  <a:srgbClr val="434343"/>
                </a:solidFill>
                <a:latin typeface="Economica"/>
                <a:ea typeface="Economica"/>
                <a:cs typeface="Economica"/>
                <a:sym typeface="Economica"/>
              </a:rPr>
              <a:t> </a:t>
            </a:r>
            <a:endParaRPr sz="4800">
              <a:solidFill>
                <a:srgbClr val="434343"/>
              </a:solidFill>
              <a:latin typeface="Economica"/>
              <a:ea typeface="Economica"/>
              <a:cs typeface="Economica"/>
              <a:sym typeface="Economica"/>
            </a:endParaRPr>
          </a:p>
        </p:txBody>
      </p:sp>
      <p:sp>
        <p:nvSpPr>
          <p:cNvPr id="202" name="Google Shape;202;p26"/>
          <p:cNvSpPr txBox="1"/>
          <p:nvPr/>
        </p:nvSpPr>
        <p:spPr>
          <a:xfrm>
            <a:off x="266850" y="1886263"/>
            <a:ext cx="8685600" cy="342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There are three primary metrics used to evaluate linear models (to find how well a model is performing):</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Mean Squared Error</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Root Mean Squared Error</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Mean Absolute Error</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8" name="Google Shape;208;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9" name="Google Shape;209;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Mean Squared Error (MSE)</a:t>
            </a:r>
            <a:endParaRPr sz="4800">
              <a:solidFill>
                <a:srgbClr val="434343"/>
              </a:solidFill>
              <a:latin typeface="Economica"/>
              <a:ea typeface="Economica"/>
              <a:cs typeface="Economica"/>
              <a:sym typeface="Economica"/>
            </a:endParaRPr>
          </a:p>
        </p:txBody>
      </p:sp>
      <p:sp>
        <p:nvSpPr>
          <p:cNvPr id="210" name="Google Shape;210;p27"/>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MSE is simply the average of the squared difference between the true target value and the value predicted by the regression model.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As it squares the differences, it </a:t>
            </a:r>
            <a:r>
              <a:rPr b="1" lang="en" sz="1900">
                <a:solidFill>
                  <a:schemeClr val="dk1"/>
                </a:solidFill>
                <a:latin typeface="Open Sans"/>
                <a:ea typeface="Open Sans"/>
                <a:cs typeface="Open Sans"/>
                <a:sym typeface="Open Sans"/>
              </a:rPr>
              <a:t>penalizes </a:t>
            </a:r>
            <a:r>
              <a:rPr lang="en" sz="1900">
                <a:solidFill>
                  <a:schemeClr val="dk1"/>
                </a:solidFill>
                <a:latin typeface="Open Sans"/>
                <a:ea typeface="Open Sans"/>
                <a:cs typeface="Open Sans"/>
                <a:sym typeface="Open Sans"/>
              </a:rPr>
              <a:t>(gives some penalty or weight for deviating from the objective)</a:t>
            </a:r>
            <a:r>
              <a:rPr b="1" lang="en" sz="1900">
                <a:solidFill>
                  <a:schemeClr val="dk1"/>
                </a:solidFill>
                <a:latin typeface="Open Sans"/>
                <a:ea typeface="Open Sans"/>
                <a:cs typeface="Open Sans"/>
                <a:sym typeface="Open Sans"/>
              </a:rPr>
              <a:t> even a small error</a:t>
            </a:r>
            <a:r>
              <a:rPr lang="en" sz="1900">
                <a:solidFill>
                  <a:schemeClr val="dk1"/>
                </a:solidFill>
                <a:latin typeface="Open Sans"/>
                <a:ea typeface="Open Sans"/>
                <a:cs typeface="Open Sans"/>
                <a:sym typeface="Open Sans"/>
              </a:rPr>
              <a:t> which leads to </a:t>
            </a:r>
            <a:r>
              <a:rPr b="1" lang="en" sz="1900">
                <a:solidFill>
                  <a:schemeClr val="dk1"/>
                </a:solidFill>
                <a:latin typeface="Open Sans"/>
                <a:ea typeface="Open Sans"/>
                <a:cs typeface="Open Sans"/>
                <a:sym typeface="Open Sans"/>
              </a:rPr>
              <a:t>over-estimation of how bad the model is.</a:t>
            </a:r>
            <a:r>
              <a:rPr lang="en" sz="1900">
                <a:solidFill>
                  <a:schemeClr val="dk1"/>
                </a:solidFill>
                <a:latin typeface="Open Sans"/>
                <a:ea typeface="Open Sans"/>
                <a:cs typeface="Open Sans"/>
                <a:sym typeface="Open Sans"/>
              </a:rPr>
              <a:t>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211" name="Google Shape;211;p27"/>
          <p:cNvPicPr preferRelativeResize="0"/>
          <p:nvPr/>
        </p:nvPicPr>
        <p:blipFill rotWithShape="1">
          <a:blip r:embed="rId3">
            <a:alphaModFix/>
          </a:blip>
          <a:srcRect b="7713" l="4023" r="4106" t="12927"/>
          <a:stretch/>
        </p:blipFill>
        <p:spPr>
          <a:xfrm>
            <a:off x="1757050" y="3988700"/>
            <a:ext cx="5548424" cy="1919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8" name="Google Shape;218;p28"/>
          <p:cNvSpPr txBox="1"/>
          <p:nvPr/>
        </p:nvSpPr>
        <p:spPr>
          <a:xfrm>
            <a:off x="1190900" y="170000"/>
            <a:ext cx="7113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Root Mean Squared Error (RMSE) </a:t>
            </a:r>
            <a:endParaRPr sz="4800">
              <a:solidFill>
                <a:srgbClr val="434343"/>
              </a:solidFill>
              <a:latin typeface="Economica"/>
              <a:ea typeface="Economica"/>
              <a:cs typeface="Economica"/>
              <a:sym typeface="Economica"/>
            </a:endParaRPr>
          </a:p>
        </p:txBody>
      </p:sp>
      <p:sp>
        <p:nvSpPr>
          <p:cNvPr id="219" name="Google Shape;219;p28"/>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It is just the </a:t>
            </a:r>
            <a:r>
              <a:rPr lang="en" sz="2000" u="sng">
                <a:solidFill>
                  <a:schemeClr val="dk1"/>
                </a:solidFill>
                <a:latin typeface="Open Sans"/>
                <a:ea typeface="Open Sans"/>
                <a:cs typeface="Open Sans"/>
                <a:sym typeface="Open Sans"/>
              </a:rPr>
              <a:t>square root of the mean square error</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It is preferred more in some cases because the errors are first squared before averaging which poses a high penalty on large errors. This implies that </a:t>
            </a:r>
            <a:r>
              <a:rPr b="1" lang="en" sz="2000">
                <a:solidFill>
                  <a:schemeClr val="dk1"/>
                </a:solidFill>
                <a:latin typeface="Open Sans"/>
                <a:ea typeface="Open Sans"/>
                <a:cs typeface="Open Sans"/>
                <a:sym typeface="Open Sans"/>
              </a:rPr>
              <a:t>RMSE is useful when large errors are undesired.</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220" name="Google Shape;220;p28"/>
          <p:cNvPicPr preferRelativeResize="0"/>
          <p:nvPr/>
        </p:nvPicPr>
        <p:blipFill>
          <a:blip r:embed="rId3">
            <a:alphaModFix/>
          </a:blip>
          <a:stretch>
            <a:fillRect/>
          </a:stretch>
        </p:blipFill>
        <p:spPr>
          <a:xfrm>
            <a:off x="1844650" y="3875188"/>
            <a:ext cx="4953000" cy="162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6" name="Google Shape;226;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7" name="Google Shape;227;p2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Mean Absolute Error(MAE) </a:t>
            </a:r>
            <a:endParaRPr sz="4800">
              <a:solidFill>
                <a:srgbClr val="434343"/>
              </a:solidFill>
              <a:latin typeface="Economica"/>
              <a:ea typeface="Economica"/>
              <a:cs typeface="Economica"/>
              <a:sym typeface="Economica"/>
            </a:endParaRPr>
          </a:p>
        </p:txBody>
      </p:sp>
      <p:sp>
        <p:nvSpPr>
          <p:cNvPr id="228" name="Google Shape;228;p29"/>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MAE is the absolute difference between the target value and the value predicted by the model. </a:t>
            </a:r>
            <a:br>
              <a:rPr lang="en" sz="1900">
                <a:solidFill>
                  <a:schemeClr val="dk1"/>
                </a:solidFill>
                <a:latin typeface="Open Sans"/>
                <a:ea typeface="Open Sans"/>
                <a:cs typeface="Open Sans"/>
                <a:sym typeface="Open Sans"/>
              </a:rPr>
            </a:b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MAE</a:t>
            </a:r>
            <a:r>
              <a:rPr b="1" lang="en" sz="1900">
                <a:solidFill>
                  <a:schemeClr val="dk1"/>
                </a:solidFill>
                <a:latin typeface="Open Sans"/>
                <a:ea typeface="Open Sans"/>
                <a:cs typeface="Open Sans"/>
                <a:sym typeface="Open Sans"/>
              </a:rPr>
              <a:t> does not penalize the errors as effectively as mse </a:t>
            </a:r>
            <a:r>
              <a:rPr lang="en" sz="1900">
                <a:solidFill>
                  <a:schemeClr val="dk1"/>
                </a:solidFill>
                <a:latin typeface="Open Sans"/>
                <a:ea typeface="Open Sans"/>
                <a:cs typeface="Open Sans"/>
                <a:sym typeface="Open Sans"/>
              </a:rPr>
              <a:t>making it</a:t>
            </a:r>
            <a:r>
              <a:rPr b="1" lang="en" sz="1900">
                <a:solidFill>
                  <a:schemeClr val="dk1"/>
                </a:solidFill>
                <a:latin typeface="Open Sans"/>
                <a:ea typeface="Open Sans"/>
                <a:cs typeface="Open Sans"/>
                <a:sym typeface="Open Sans"/>
              </a:rPr>
              <a:t> </a:t>
            </a:r>
            <a:r>
              <a:rPr lang="en" sz="1900">
                <a:solidFill>
                  <a:schemeClr val="dk1"/>
                </a:solidFill>
                <a:latin typeface="Open Sans"/>
                <a:ea typeface="Open Sans"/>
                <a:cs typeface="Open Sans"/>
                <a:sym typeface="Open Sans"/>
              </a:rPr>
              <a:t>not suitable for use-cases where you want to pay more attention to the outliers.</a:t>
            </a:r>
            <a:endParaRPr sz="19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pic>
        <p:nvPicPr>
          <p:cNvPr id="229" name="Google Shape;229;p29"/>
          <p:cNvPicPr preferRelativeResize="0"/>
          <p:nvPr/>
        </p:nvPicPr>
        <p:blipFill>
          <a:blip r:embed="rId3">
            <a:alphaModFix/>
          </a:blip>
          <a:stretch>
            <a:fillRect/>
          </a:stretch>
        </p:blipFill>
        <p:spPr>
          <a:xfrm>
            <a:off x="1363621" y="3333550"/>
            <a:ext cx="6178400" cy="278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5" name="Google Shape;235;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6" name="Google Shape;236;p30"/>
          <p:cNvSpPr txBox="1"/>
          <p:nvPr/>
        </p:nvSpPr>
        <p:spPr>
          <a:xfrm>
            <a:off x="297450" y="1161775"/>
            <a:ext cx="8549100" cy="385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Objective </a:t>
            </a:r>
            <a:br>
              <a:rPr lang="en" sz="4800">
                <a:solidFill>
                  <a:srgbClr val="434343"/>
                </a:solidFill>
                <a:latin typeface="Economica"/>
                <a:ea typeface="Economica"/>
                <a:cs typeface="Economica"/>
                <a:sym typeface="Economica"/>
              </a:rPr>
            </a:br>
            <a:r>
              <a:rPr lang="en" sz="2600">
                <a:solidFill>
                  <a:srgbClr val="434343"/>
                </a:solidFill>
                <a:latin typeface="Economica"/>
                <a:ea typeface="Economica"/>
                <a:cs typeface="Economica"/>
                <a:sym typeface="Economica"/>
              </a:rPr>
              <a:t>Find Optimal Values that provide efficient/effective predictions</a:t>
            </a:r>
            <a:endParaRPr sz="2600">
              <a:solidFill>
                <a:srgbClr val="434343"/>
              </a:solidFill>
              <a:latin typeface="Economica"/>
              <a:ea typeface="Economica"/>
              <a:cs typeface="Economica"/>
              <a:sym typeface="Economica"/>
            </a:endParaRPr>
          </a:p>
        </p:txBody>
      </p:sp>
      <p:pic>
        <p:nvPicPr>
          <p:cNvPr id="237" name="Google Shape;237;p30"/>
          <p:cNvPicPr preferRelativeResize="0"/>
          <p:nvPr/>
        </p:nvPicPr>
        <p:blipFill rotWithShape="1">
          <a:blip r:embed="rId3">
            <a:alphaModFix/>
          </a:blip>
          <a:srcRect b="-1910" l="0" r="0" t="1910"/>
          <a:stretch/>
        </p:blipFill>
        <p:spPr>
          <a:xfrm>
            <a:off x="184775" y="2062800"/>
            <a:ext cx="6451600" cy="4838700"/>
          </a:xfrm>
          <a:prstGeom prst="rect">
            <a:avLst/>
          </a:prstGeom>
          <a:noFill/>
          <a:ln>
            <a:noFill/>
          </a:ln>
        </p:spPr>
      </p:pic>
      <p:sp>
        <p:nvSpPr>
          <p:cNvPr id="238" name="Google Shape;238;p30"/>
          <p:cNvSpPr txBox="1"/>
          <p:nvPr/>
        </p:nvSpPr>
        <p:spPr>
          <a:xfrm>
            <a:off x="596600" y="1671800"/>
            <a:ext cx="7869300" cy="6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The values of </a:t>
            </a:r>
            <a:r>
              <a:rPr i="1" lang="en" sz="1600">
                <a:latin typeface="Open Sans"/>
                <a:ea typeface="Open Sans"/>
                <a:cs typeface="Open Sans"/>
                <a:sym typeface="Open Sans"/>
              </a:rPr>
              <a:t>m (coefficient of x)</a:t>
            </a:r>
            <a:r>
              <a:rPr lang="en" sz="1600">
                <a:latin typeface="Open Sans"/>
                <a:ea typeface="Open Sans"/>
                <a:cs typeface="Open Sans"/>
                <a:sym typeface="Open Sans"/>
              </a:rPr>
              <a:t> and </a:t>
            </a:r>
            <a:r>
              <a:rPr i="1" lang="en" sz="1600">
                <a:latin typeface="Open Sans"/>
                <a:ea typeface="Open Sans"/>
                <a:cs typeface="Open Sans"/>
                <a:sym typeface="Open Sans"/>
              </a:rPr>
              <a:t>c</a:t>
            </a:r>
            <a:r>
              <a:rPr lang="en" sz="1600">
                <a:latin typeface="Open Sans"/>
                <a:ea typeface="Open Sans"/>
                <a:cs typeface="Open Sans"/>
                <a:sym typeface="Open Sans"/>
              </a:rPr>
              <a:t> (y intercept) are updated repeatedly until the line fits the data well enough to get the optimal solution</a:t>
            </a:r>
            <a:endParaRPr sz="1600">
              <a:latin typeface="Open Sans"/>
              <a:ea typeface="Open Sans"/>
              <a:cs typeface="Open Sans"/>
              <a:sym typeface="Open Sans"/>
            </a:endParaRPr>
          </a:p>
        </p:txBody>
      </p:sp>
      <p:sp>
        <p:nvSpPr>
          <p:cNvPr id="239" name="Google Shape;239;p30"/>
          <p:cNvSpPr txBox="1"/>
          <p:nvPr/>
        </p:nvSpPr>
        <p:spPr>
          <a:xfrm>
            <a:off x="6203500" y="4174200"/>
            <a:ext cx="27873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t>y</a:t>
            </a:r>
            <a:r>
              <a:rPr b="1" lang="en" sz="2100"/>
              <a:t> = 1.47 * x + 0.0296</a:t>
            </a:r>
            <a:endParaRPr b="1"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5" name="Google Shape;245;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6" name="Google Shape;246;p31"/>
          <p:cNvSpPr txBox="1"/>
          <p:nvPr/>
        </p:nvSpPr>
        <p:spPr>
          <a:xfrm>
            <a:off x="1084925" y="1463238"/>
            <a:ext cx="71388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2800">
                <a:solidFill>
                  <a:schemeClr val="dk1"/>
                </a:solidFill>
                <a:latin typeface="Open Sans"/>
                <a:ea typeface="Open Sans"/>
                <a:cs typeface="Open Sans"/>
                <a:sym typeface="Open Sans"/>
              </a:rPr>
              <a:t>Gradient Descent!</a:t>
            </a:r>
            <a:endParaRPr sz="2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Gradient Descent (GD) is an optimization technique in the machine learning process which helps us </a:t>
            </a:r>
            <a:r>
              <a:rPr b="1" lang="en" sz="2000">
                <a:solidFill>
                  <a:schemeClr val="dk1"/>
                </a:solidFill>
                <a:latin typeface="Open Sans"/>
                <a:ea typeface="Open Sans"/>
                <a:cs typeface="Open Sans"/>
                <a:sym typeface="Open Sans"/>
              </a:rPr>
              <a:t>minimize the cost function</a:t>
            </a:r>
            <a:r>
              <a:rPr lang="en" sz="2000">
                <a:solidFill>
                  <a:schemeClr val="dk1"/>
                </a:solidFill>
                <a:latin typeface="Open Sans"/>
                <a:ea typeface="Open Sans"/>
                <a:cs typeface="Open Sans"/>
                <a:sym typeface="Open Sans"/>
              </a:rPr>
              <a:t> by learning the weights of the model such that it fits the training data well.</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p:txBody>
      </p:sp>
      <p:sp>
        <p:nvSpPr>
          <p:cNvPr id="247" name="Google Shape;247;p31"/>
          <p:cNvSpPr txBox="1"/>
          <p:nvPr/>
        </p:nvSpPr>
        <p:spPr>
          <a:xfrm>
            <a:off x="295825" y="152400"/>
            <a:ext cx="8601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do we find the optimal values, you ask? </a:t>
            </a:r>
            <a:endParaRPr sz="4800">
              <a:solidFill>
                <a:srgbClr val="434343"/>
              </a:solidFill>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686950" y="13857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Linear Regression</a:t>
            </a:r>
            <a:endParaRPr b="1" sz="1800">
              <a:latin typeface="Roboto"/>
              <a:ea typeface="Roboto"/>
              <a:cs typeface="Roboto"/>
              <a:sym typeface="Roboto"/>
            </a:endParaRPr>
          </a:p>
        </p:txBody>
      </p:sp>
      <p:sp>
        <p:nvSpPr>
          <p:cNvPr id="71" name="Google Shape;71;p14"/>
          <p:cNvSpPr/>
          <p:nvPr/>
        </p:nvSpPr>
        <p:spPr>
          <a:xfrm>
            <a:off x="5149888" y="13229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Cost</a:t>
            </a:r>
            <a:endParaRPr b="1" sz="1800">
              <a:latin typeface="Roboto"/>
              <a:ea typeface="Roboto"/>
              <a:cs typeface="Roboto"/>
              <a:sym typeface="Roboto"/>
            </a:endParaRPr>
          </a:p>
        </p:txBody>
      </p:sp>
      <p:sp>
        <p:nvSpPr>
          <p:cNvPr id="72" name="Google Shape;72;p14"/>
          <p:cNvSpPr/>
          <p:nvPr/>
        </p:nvSpPr>
        <p:spPr>
          <a:xfrm>
            <a:off x="3435162" y="378247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Epochs</a:t>
            </a:r>
            <a:endParaRPr b="1" sz="1800">
              <a:latin typeface="Roboto"/>
              <a:ea typeface="Roboto"/>
              <a:cs typeface="Roboto"/>
              <a:sym typeface="Roboto"/>
            </a:endParaRPr>
          </a:p>
        </p:txBody>
      </p:sp>
      <p:sp>
        <p:nvSpPr>
          <p:cNvPr id="73" name="Google Shape;73;p14"/>
          <p:cNvSpPr/>
          <p:nvPr/>
        </p:nvSpPr>
        <p:spPr>
          <a:xfrm>
            <a:off x="621450" y="38452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Learning Rate</a:t>
            </a:r>
            <a:endParaRPr b="1" sz="1800">
              <a:latin typeface="Roboto"/>
              <a:ea typeface="Roboto"/>
              <a:cs typeface="Roboto"/>
              <a:sym typeface="Roboto"/>
            </a:endParaRPr>
          </a:p>
        </p:txBody>
      </p:sp>
      <p:sp>
        <p:nvSpPr>
          <p:cNvPr id="74" name="Google Shape;74;p14"/>
          <p:cNvSpPr/>
          <p:nvPr/>
        </p:nvSpPr>
        <p:spPr>
          <a:xfrm>
            <a:off x="6190950" y="37824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Batch Size</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3" name="Google Shape;253;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4" name="Google Shape;254;p32"/>
          <p:cNvSpPr txBox="1"/>
          <p:nvPr/>
        </p:nvSpPr>
        <p:spPr>
          <a:xfrm>
            <a:off x="788600" y="145925"/>
            <a:ext cx="7244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let’s break it down</a:t>
            </a:r>
            <a:endParaRPr sz="4800">
              <a:solidFill>
                <a:srgbClr val="434343"/>
              </a:solidFill>
              <a:latin typeface="Economica"/>
              <a:ea typeface="Economica"/>
              <a:cs typeface="Economica"/>
              <a:sym typeface="Economica"/>
            </a:endParaRPr>
          </a:p>
        </p:txBody>
      </p:sp>
      <p:sp>
        <p:nvSpPr>
          <p:cNvPr id="255" name="Google Shape;255;p32"/>
          <p:cNvSpPr txBox="1"/>
          <p:nvPr/>
        </p:nvSpPr>
        <p:spPr>
          <a:xfrm>
            <a:off x="291500" y="1034625"/>
            <a:ext cx="8474400" cy="56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38761D"/>
                </a:solidFill>
                <a:highlight>
                  <a:srgbClr val="FFFFFF"/>
                </a:highlight>
                <a:latin typeface="Open Sans"/>
                <a:ea typeface="Open Sans"/>
                <a:cs typeface="Open Sans"/>
                <a:sym typeface="Open Sans"/>
              </a:rPr>
              <a:t>Gradient</a:t>
            </a:r>
            <a:r>
              <a:rPr lang="en" sz="2000">
                <a:solidFill>
                  <a:srgbClr val="38761D"/>
                </a:solidFill>
                <a:highlight>
                  <a:srgbClr val="FFFFFF"/>
                </a:highlight>
                <a:latin typeface="Open Sans"/>
                <a:ea typeface="Open Sans"/>
                <a:cs typeface="Open Sans"/>
                <a:sym typeface="Open Sans"/>
              </a:rPr>
              <a:t> </a:t>
            </a:r>
            <a:r>
              <a:rPr lang="en" sz="1900">
                <a:solidFill>
                  <a:srgbClr val="202124"/>
                </a:solidFill>
                <a:highlight>
                  <a:srgbClr val="FFFFFF"/>
                </a:highlight>
                <a:latin typeface="Open Sans"/>
                <a:ea typeface="Open Sans"/>
                <a:cs typeface="Open Sans"/>
                <a:sym typeface="Open Sans"/>
              </a:rPr>
              <a:t>= rate of inclination or declination of a slope (</a:t>
            </a:r>
            <a:r>
              <a:rPr b="1" lang="en" sz="1900">
                <a:solidFill>
                  <a:srgbClr val="202124"/>
                </a:solidFill>
                <a:highlight>
                  <a:srgbClr val="FFFFFF"/>
                </a:highlight>
                <a:latin typeface="Open Sans"/>
                <a:ea typeface="Open Sans"/>
                <a:cs typeface="Open Sans"/>
                <a:sym typeface="Open Sans"/>
              </a:rPr>
              <a:t>how steep</a:t>
            </a:r>
            <a:r>
              <a:rPr lang="en" sz="1900">
                <a:solidFill>
                  <a:srgbClr val="202124"/>
                </a:solidFill>
                <a:highlight>
                  <a:srgbClr val="FFFFFF"/>
                </a:highlight>
                <a:latin typeface="Open Sans"/>
                <a:ea typeface="Open Sans"/>
                <a:cs typeface="Open Sans"/>
                <a:sym typeface="Open Sans"/>
              </a:rPr>
              <a:t> a slope is and in </a:t>
            </a:r>
            <a:r>
              <a:rPr b="1" lang="en" sz="1900">
                <a:solidFill>
                  <a:srgbClr val="202124"/>
                </a:solidFill>
                <a:highlight>
                  <a:srgbClr val="FFFFFF"/>
                </a:highlight>
                <a:latin typeface="Open Sans"/>
                <a:ea typeface="Open Sans"/>
                <a:cs typeface="Open Sans"/>
                <a:sym typeface="Open Sans"/>
              </a:rPr>
              <a:t>which direction</a:t>
            </a:r>
            <a:r>
              <a:rPr lang="en" sz="1900">
                <a:solidFill>
                  <a:srgbClr val="202124"/>
                </a:solidFill>
                <a:highlight>
                  <a:srgbClr val="FFFFFF"/>
                </a:highlight>
                <a:latin typeface="Open Sans"/>
                <a:ea typeface="Open Sans"/>
                <a:cs typeface="Open Sans"/>
                <a:sym typeface="Open Sans"/>
              </a:rPr>
              <a:t> it is going) of a function at some point.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38761D"/>
                </a:solidFill>
                <a:highlight>
                  <a:srgbClr val="FFFFFF"/>
                </a:highlight>
                <a:latin typeface="Open Sans"/>
                <a:ea typeface="Open Sans"/>
                <a:cs typeface="Open Sans"/>
                <a:sym typeface="Open Sans"/>
              </a:rPr>
              <a:t>Descent </a:t>
            </a:r>
            <a:r>
              <a:rPr lang="en" sz="1900">
                <a:solidFill>
                  <a:srgbClr val="202124"/>
                </a:solidFill>
                <a:highlight>
                  <a:srgbClr val="FFFFFF"/>
                </a:highlight>
                <a:latin typeface="Open Sans"/>
                <a:ea typeface="Open Sans"/>
                <a:cs typeface="Open Sans"/>
                <a:sym typeface="Open Sans"/>
              </a:rPr>
              <a:t>= an act of moving downwards.</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rgbClr val="202124"/>
                </a:solidFill>
                <a:highlight>
                  <a:srgbClr val="FFFFFF"/>
                </a:highlight>
                <a:latin typeface="Open Sans"/>
                <a:ea typeface="Open Sans"/>
                <a:cs typeface="Open Sans"/>
                <a:sym typeface="Open Sans"/>
              </a:rPr>
              <a:t>Simple way to memorize: </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rgbClr val="FFFFFF"/>
                </a:highlight>
                <a:latin typeface="Open Sans"/>
                <a:ea typeface="Open Sans"/>
                <a:cs typeface="Open Sans"/>
                <a:sym typeface="Open Sans"/>
              </a:rPr>
              <a:t>line going up as we move right →  positive slope, gradient</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chemeClr val="lt1"/>
                </a:highlight>
                <a:latin typeface="Open Sans"/>
                <a:ea typeface="Open Sans"/>
                <a:cs typeface="Open Sans"/>
                <a:sym typeface="Open Sans"/>
              </a:rPr>
              <a:t>line going down as we move right →  negative slope, gradient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p:txBody>
      </p:sp>
      <p:pic>
        <p:nvPicPr>
          <p:cNvPr id="256" name="Google Shape;256;p32"/>
          <p:cNvPicPr preferRelativeResize="0"/>
          <p:nvPr/>
        </p:nvPicPr>
        <p:blipFill>
          <a:blip r:embed="rId3">
            <a:alphaModFix/>
          </a:blip>
          <a:stretch>
            <a:fillRect/>
          </a:stretch>
        </p:blipFill>
        <p:spPr>
          <a:xfrm>
            <a:off x="1709325" y="2576100"/>
            <a:ext cx="5638750" cy="2762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2" name="Google Shape;262;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3" name="Google Shape;263;p33"/>
          <p:cNvSpPr txBox="1"/>
          <p:nvPr/>
        </p:nvSpPr>
        <p:spPr>
          <a:xfrm>
            <a:off x="453400" y="145925"/>
            <a:ext cx="81159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a:t>
            </a:r>
            <a:r>
              <a:rPr lang="en" sz="3500">
                <a:solidFill>
                  <a:srgbClr val="202124"/>
                </a:solidFill>
                <a:highlight>
                  <a:schemeClr val="lt1"/>
                </a:highlight>
                <a:latin typeface="Economica"/>
                <a:ea typeface="Economica"/>
                <a:cs typeface="Economica"/>
                <a:sym typeface="Economica"/>
              </a:rPr>
              <a:t>A technique to minimize cost</a:t>
            </a:r>
            <a:r>
              <a:rPr lang="en" sz="2000">
                <a:solidFill>
                  <a:srgbClr val="202124"/>
                </a:solidFill>
                <a:highlight>
                  <a:schemeClr val="lt1"/>
                </a:highlight>
                <a:latin typeface="Open Sans"/>
                <a:ea typeface="Open Sans"/>
                <a:cs typeface="Open Sans"/>
                <a:sym typeface="Open Sans"/>
              </a:rPr>
              <a:t> </a:t>
            </a:r>
            <a:endParaRPr sz="4800">
              <a:solidFill>
                <a:srgbClr val="434343"/>
              </a:solidFill>
              <a:latin typeface="Economica"/>
              <a:ea typeface="Economica"/>
              <a:cs typeface="Economica"/>
              <a:sym typeface="Economica"/>
            </a:endParaRPr>
          </a:p>
        </p:txBody>
      </p:sp>
      <p:sp>
        <p:nvSpPr>
          <p:cNvPr id="264" name="Google Shape;264;p33"/>
          <p:cNvSpPr txBox="1"/>
          <p:nvPr/>
        </p:nvSpPr>
        <p:spPr>
          <a:xfrm>
            <a:off x="232050" y="1235725"/>
            <a:ext cx="8755200" cy="45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At the start, the parameter values of the hypothesis are randomly initialized (can be 0)</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Then, Gradient Descent </a:t>
            </a:r>
            <a:r>
              <a:rPr b="1" lang="en" sz="2000">
                <a:solidFill>
                  <a:srgbClr val="202124"/>
                </a:solidFill>
                <a:highlight>
                  <a:srgbClr val="FFFFFF"/>
                </a:highlight>
                <a:latin typeface="Open Sans"/>
                <a:ea typeface="Open Sans"/>
                <a:cs typeface="Open Sans"/>
                <a:sym typeface="Open Sans"/>
              </a:rPr>
              <a:t>iteratively</a:t>
            </a:r>
            <a:r>
              <a:rPr lang="en" sz="2000">
                <a:solidFill>
                  <a:srgbClr val="202124"/>
                </a:solidFill>
                <a:highlight>
                  <a:srgbClr val="FFFFFF"/>
                </a:highlight>
                <a:latin typeface="Open Sans"/>
                <a:ea typeface="Open Sans"/>
                <a:cs typeface="Open Sans"/>
                <a:sym typeface="Open Sans"/>
              </a:rPr>
              <a:t> (one step at a time) adjusts the parameters and gradually finds the best values for them by minimizing the cost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In this case we’ll use it to find the parameters </a:t>
            </a: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c</a:t>
            </a:r>
            <a:r>
              <a:rPr lang="en" sz="2000">
                <a:solidFill>
                  <a:srgbClr val="202124"/>
                </a:solidFill>
                <a:highlight>
                  <a:srgbClr val="FFFFFF"/>
                </a:highlight>
                <a:latin typeface="Open Sans"/>
                <a:ea typeface="Open Sans"/>
                <a:cs typeface="Open Sans"/>
                <a:sym typeface="Open Sans"/>
              </a:rPr>
              <a:t> of the linear regression model</a:t>
            </a:r>
            <a:endParaRPr b="1" sz="2000">
              <a:solidFill>
                <a:srgbClr val="202124"/>
              </a:solidFill>
              <a:highlight>
                <a:srgbClr val="EFEFE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 </a:t>
            </a:r>
            <a:r>
              <a:rPr b="1" lang="en" sz="2000">
                <a:solidFill>
                  <a:srgbClr val="202124"/>
                </a:solidFill>
                <a:highlight>
                  <a:srgbClr val="FFFFFF"/>
                </a:highlight>
                <a:latin typeface="Open Sans"/>
                <a:ea typeface="Open Sans"/>
                <a:cs typeface="Open Sans"/>
                <a:sym typeface="Open Sans"/>
              </a:rPr>
              <a:t>slope</a:t>
            </a:r>
            <a:r>
              <a:rPr lang="en" sz="2000">
                <a:solidFill>
                  <a:srgbClr val="202124"/>
                </a:solidFill>
                <a:highlight>
                  <a:srgbClr val="FFFFFF"/>
                </a:highlight>
                <a:latin typeface="Open Sans"/>
                <a:ea typeface="Open Sans"/>
                <a:cs typeface="Open Sans"/>
                <a:sym typeface="Open Sans"/>
              </a:rPr>
              <a:t> of a line that we just learned about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chemeClr val="lt1"/>
                </a:highlight>
                <a:latin typeface="Open Sans"/>
                <a:ea typeface="Open Sans"/>
                <a:cs typeface="Open Sans"/>
                <a:sym typeface="Open Sans"/>
              </a:rPr>
              <a:t>c = bias </a:t>
            </a:r>
            <a:r>
              <a:rPr lang="en" sz="2000">
                <a:solidFill>
                  <a:srgbClr val="202124"/>
                </a:solidFill>
                <a:highlight>
                  <a:schemeClr val="lt1"/>
                </a:highlight>
                <a:latin typeface="Open Sans"/>
                <a:ea typeface="Open Sans"/>
                <a:cs typeface="Open Sans"/>
                <a:sym typeface="Open Sans"/>
              </a:rPr>
              <a:t>:</a:t>
            </a:r>
            <a:r>
              <a:rPr b="1" lang="en" sz="2000">
                <a:solidFill>
                  <a:srgbClr val="202124"/>
                </a:solidFill>
                <a:highlight>
                  <a:schemeClr val="lt1"/>
                </a:highlight>
                <a:latin typeface="Open Sans"/>
                <a:ea typeface="Open Sans"/>
                <a:cs typeface="Open Sans"/>
                <a:sym typeface="Open Sans"/>
              </a:rPr>
              <a:t> </a:t>
            </a:r>
            <a:r>
              <a:rPr lang="en" sz="2000">
                <a:solidFill>
                  <a:srgbClr val="202124"/>
                </a:solidFill>
                <a:highlight>
                  <a:schemeClr val="lt1"/>
                </a:highlight>
                <a:latin typeface="Open Sans"/>
                <a:ea typeface="Open Sans"/>
                <a:cs typeface="Open Sans"/>
                <a:sym typeface="Open Sans"/>
              </a:rPr>
              <a:t>where the line crosses the Y axis.</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265" name="Google Shape;265;p33"/>
          <p:cNvGrpSpPr/>
          <p:nvPr/>
        </p:nvGrpSpPr>
        <p:grpSpPr>
          <a:xfrm>
            <a:off x="0" y="5976100"/>
            <a:ext cx="9144000" cy="919800"/>
            <a:chOff x="0" y="5976100"/>
            <a:chExt cx="9144000" cy="919800"/>
          </a:xfrm>
        </p:grpSpPr>
        <p:sp>
          <p:nvSpPr>
            <p:cNvPr id="266" name="Google Shape;266;p3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 name="Google Shape;273;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4" name="Google Shape;274;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An Example</a:t>
            </a:r>
            <a:endParaRPr sz="4800">
              <a:solidFill>
                <a:srgbClr val="434343"/>
              </a:solidFill>
              <a:latin typeface="Economica"/>
              <a:ea typeface="Economica"/>
              <a:cs typeface="Economica"/>
              <a:sym typeface="Economica"/>
            </a:endParaRPr>
          </a:p>
        </p:txBody>
      </p:sp>
      <p:sp>
        <p:nvSpPr>
          <p:cNvPr id="275" name="Google Shape;275;p34"/>
          <p:cNvSpPr txBox="1"/>
          <p:nvPr/>
        </p:nvSpPr>
        <p:spPr>
          <a:xfrm>
            <a:off x="347575" y="1683663"/>
            <a:ext cx="8436900" cy="35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Imagine a person at the top of a mountain who wants to get to the bottom of the valley </a:t>
            </a:r>
            <a:r>
              <a:rPr lang="en" sz="2000">
                <a:solidFill>
                  <a:srgbClr val="202124"/>
                </a:solidFill>
                <a:highlight>
                  <a:srgbClr val="FFFFFF"/>
                </a:highlight>
                <a:latin typeface="Open Sans"/>
                <a:ea typeface="Open Sans"/>
                <a:cs typeface="Open Sans"/>
                <a:sym typeface="Open Sans"/>
              </a:rPr>
              <a:t>below</a:t>
            </a:r>
            <a:r>
              <a:rPr lang="en" sz="2000">
                <a:solidFill>
                  <a:srgbClr val="202124"/>
                </a:solidFill>
                <a:highlight>
                  <a:srgbClr val="FFFFFF"/>
                </a:highlight>
                <a:latin typeface="Open Sans"/>
                <a:ea typeface="Open Sans"/>
                <a:cs typeface="Open Sans"/>
                <a:sym typeface="Open Sans"/>
              </a:rPr>
              <a:t> the mountain through the fog (he cannot see clearly ahead and only can look around the point he’s standing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goes down the slope and takes </a:t>
            </a:r>
            <a:r>
              <a:rPr b="1" lang="en" sz="2000">
                <a:solidFill>
                  <a:srgbClr val="202124"/>
                </a:solidFill>
                <a:highlight>
                  <a:srgbClr val="FFFFFF"/>
                </a:highlight>
                <a:latin typeface="Open Sans"/>
                <a:ea typeface="Open Sans"/>
                <a:cs typeface="Open Sans"/>
                <a:sym typeface="Open Sans"/>
              </a:rPr>
              <a:t>large steps when the slope is steep</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small steps when the slope is less steep</a:t>
            </a:r>
            <a:r>
              <a:rPr lang="en" sz="2000">
                <a:solidFill>
                  <a:srgbClr val="202124"/>
                </a:solidFill>
                <a:highlight>
                  <a:srgbClr val="FFFFFF"/>
                </a:highlight>
                <a:latin typeface="Open Sans"/>
                <a:ea typeface="Open Sans"/>
                <a:cs typeface="Open Sans"/>
                <a:sym typeface="Open Sans"/>
              </a:rPr>
              <a:t>.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decides his next position based on his current position and </a:t>
            </a:r>
            <a:r>
              <a:rPr b="1" lang="en" sz="2000">
                <a:solidFill>
                  <a:srgbClr val="202124"/>
                </a:solidFill>
                <a:highlight>
                  <a:srgbClr val="FFFFFF"/>
                </a:highlight>
                <a:latin typeface="Open Sans"/>
                <a:ea typeface="Open Sans"/>
                <a:cs typeface="Open Sans"/>
                <a:sym typeface="Open Sans"/>
              </a:rPr>
              <a:t>stops when he gets to the bottom of the valley which was his goal.</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276" name="Google Shape;276;p34"/>
          <p:cNvGrpSpPr/>
          <p:nvPr/>
        </p:nvGrpSpPr>
        <p:grpSpPr>
          <a:xfrm>
            <a:off x="0" y="5976100"/>
            <a:ext cx="9144000" cy="919800"/>
            <a:chOff x="0" y="5976100"/>
            <a:chExt cx="9144000" cy="919800"/>
          </a:xfrm>
        </p:grpSpPr>
        <p:sp>
          <p:nvSpPr>
            <p:cNvPr id="277" name="Google Shape;277;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8" name="Google Shape;278;p3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4" name="Google Shape;284;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5" name="Google Shape;285;p3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grpSp>
        <p:nvGrpSpPr>
          <p:cNvPr id="286" name="Google Shape;286;p35"/>
          <p:cNvGrpSpPr/>
          <p:nvPr/>
        </p:nvGrpSpPr>
        <p:grpSpPr>
          <a:xfrm>
            <a:off x="0" y="5976100"/>
            <a:ext cx="9144000" cy="919800"/>
            <a:chOff x="0" y="5976100"/>
            <a:chExt cx="9144000" cy="919800"/>
          </a:xfrm>
        </p:grpSpPr>
        <p:sp>
          <p:nvSpPr>
            <p:cNvPr id="287" name="Google Shape;287;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8" name="Google Shape;288;p35"/>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89" name="Google Shape;289;p35"/>
          <p:cNvPicPr preferRelativeResize="0"/>
          <p:nvPr/>
        </p:nvPicPr>
        <p:blipFill>
          <a:blip r:embed="rId4">
            <a:alphaModFix/>
          </a:blip>
          <a:stretch>
            <a:fillRect/>
          </a:stretch>
        </p:blipFill>
        <p:spPr>
          <a:xfrm>
            <a:off x="1000550" y="1127600"/>
            <a:ext cx="7061389" cy="4696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5" name="Google Shape;295;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6" name="Google Shape;296;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in action</a:t>
            </a:r>
            <a:endParaRPr sz="4800">
              <a:solidFill>
                <a:srgbClr val="434343"/>
              </a:solidFill>
              <a:latin typeface="Economica"/>
              <a:ea typeface="Economica"/>
              <a:cs typeface="Economica"/>
              <a:sym typeface="Economica"/>
            </a:endParaRPr>
          </a:p>
        </p:txBody>
      </p:sp>
      <p:grpSp>
        <p:nvGrpSpPr>
          <p:cNvPr id="297" name="Google Shape;297;p36"/>
          <p:cNvGrpSpPr/>
          <p:nvPr/>
        </p:nvGrpSpPr>
        <p:grpSpPr>
          <a:xfrm>
            <a:off x="0" y="5976100"/>
            <a:ext cx="9144000" cy="919800"/>
            <a:chOff x="0" y="5976100"/>
            <a:chExt cx="9144000" cy="919800"/>
          </a:xfrm>
        </p:grpSpPr>
        <p:sp>
          <p:nvSpPr>
            <p:cNvPr id="298" name="Google Shape;298;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36"/>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00" name="Google Shape;300;p36"/>
          <p:cNvSpPr txBox="1"/>
          <p:nvPr/>
        </p:nvSpPr>
        <p:spPr>
          <a:xfrm>
            <a:off x="318375" y="4146450"/>
            <a:ext cx="53103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Now, think of the valley as a cost function.</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The objective of GD is to minimise the cost function (by updating it’s parameter values). In this case the minimum value would be 0.</a:t>
            </a:r>
            <a:endParaRPr sz="2000">
              <a:solidFill>
                <a:srgbClr val="202124"/>
              </a:solidFill>
              <a:highlight>
                <a:schemeClr val="lt1"/>
              </a:highlight>
              <a:latin typeface="Open Sans"/>
              <a:ea typeface="Open Sans"/>
              <a:cs typeface="Open Sans"/>
              <a:sym typeface="Open Sans"/>
            </a:endParaRPr>
          </a:p>
        </p:txBody>
      </p:sp>
      <p:pic>
        <p:nvPicPr>
          <p:cNvPr id="301" name="Google Shape;301;p36"/>
          <p:cNvPicPr preferRelativeResize="0"/>
          <p:nvPr/>
        </p:nvPicPr>
        <p:blipFill>
          <a:blip r:embed="rId4">
            <a:alphaModFix/>
          </a:blip>
          <a:stretch>
            <a:fillRect/>
          </a:stretch>
        </p:blipFill>
        <p:spPr>
          <a:xfrm>
            <a:off x="778400" y="998725"/>
            <a:ext cx="7505700" cy="3124200"/>
          </a:xfrm>
          <a:prstGeom prst="rect">
            <a:avLst/>
          </a:prstGeom>
          <a:noFill/>
          <a:ln>
            <a:noFill/>
          </a:ln>
        </p:spPr>
      </p:pic>
      <p:pic>
        <p:nvPicPr>
          <p:cNvPr id="302" name="Google Shape;302;p36"/>
          <p:cNvPicPr preferRelativeResize="0"/>
          <p:nvPr/>
        </p:nvPicPr>
        <p:blipFill rotWithShape="1">
          <a:blip r:embed="rId5">
            <a:alphaModFix/>
          </a:blip>
          <a:srcRect b="7713" l="4023" r="4106" t="12927"/>
          <a:stretch/>
        </p:blipFill>
        <p:spPr>
          <a:xfrm>
            <a:off x="6015885" y="4223075"/>
            <a:ext cx="2659288" cy="919800"/>
          </a:xfrm>
          <a:prstGeom prst="rect">
            <a:avLst/>
          </a:prstGeom>
          <a:noFill/>
          <a:ln>
            <a:noFill/>
          </a:ln>
        </p:spPr>
      </p:pic>
      <p:sp>
        <p:nvSpPr>
          <p:cNvPr id="303" name="Google Shape;303;p36"/>
          <p:cNvSpPr/>
          <p:nvPr/>
        </p:nvSpPr>
        <p:spPr>
          <a:xfrm>
            <a:off x="3285850" y="387102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304" name="Google Shape;304;p36"/>
          <p:cNvSpPr/>
          <p:nvPr/>
        </p:nvSpPr>
        <p:spPr>
          <a:xfrm>
            <a:off x="5612300" y="1517750"/>
            <a:ext cx="656400" cy="24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 = m*x</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0" name="Google Shape;310;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1" name="Google Shape;311;p37"/>
          <p:cNvSpPr txBox="1"/>
          <p:nvPr/>
        </p:nvSpPr>
        <p:spPr>
          <a:xfrm>
            <a:off x="1190900" y="170000"/>
            <a:ext cx="6987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does a cost function look like?</a:t>
            </a:r>
            <a:endParaRPr sz="4800">
              <a:solidFill>
                <a:srgbClr val="434343"/>
              </a:solidFill>
              <a:latin typeface="Economica"/>
              <a:ea typeface="Economica"/>
              <a:cs typeface="Economica"/>
              <a:sym typeface="Economica"/>
            </a:endParaRPr>
          </a:p>
        </p:txBody>
      </p:sp>
      <p:sp>
        <p:nvSpPr>
          <p:cNvPr id="312" name="Google Shape;312;p37"/>
          <p:cNvSpPr txBox="1"/>
          <p:nvPr/>
        </p:nvSpPr>
        <p:spPr>
          <a:xfrm>
            <a:off x="266850" y="2326350"/>
            <a:ext cx="8685600" cy="43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313" name="Google Shape;313;p37"/>
          <p:cNvSpPr txBox="1"/>
          <p:nvPr/>
        </p:nvSpPr>
        <p:spPr>
          <a:xfrm>
            <a:off x="779925" y="1148375"/>
            <a:ext cx="7697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J</a:t>
            </a:r>
            <a:r>
              <a:rPr lang="en" sz="1900"/>
              <a:t> is the cost function, plotted along it’s parameter values. Notice the crests and troughs. </a:t>
            </a:r>
            <a:endParaRPr sz="1900"/>
          </a:p>
        </p:txBody>
      </p:sp>
      <p:grpSp>
        <p:nvGrpSpPr>
          <p:cNvPr id="314" name="Google Shape;314;p37"/>
          <p:cNvGrpSpPr/>
          <p:nvPr/>
        </p:nvGrpSpPr>
        <p:grpSpPr>
          <a:xfrm>
            <a:off x="98700" y="1673048"/>
            <a:ext cx="9059549" cy="4866135"/>
            <a:chOff x="84450" y="1490943"/>
            <a:chExt cx="9059549" cy="5048382"/>
          </a:xfrm>
        </p:grpSpPr>
        <p:pic>
          <p:nvPicPr>
            <p:cNvPr id="315" name="Google Shape;315;p37"/>
            <p:cNvPicPr preferRelativeResize="0"/>
            <p:nvPr/>
          </p:nvPicPr>
          <p:blipFill>
            <a:blip r:embed="rId3">
              <a:alphaModFix/>
            </a:blip>
            <a:stretch>
              <a:fillRect/>
            </a:stretch>
          </p:blipFill>
          <p:spPr>
            <a:xfrm>
              <a:off x="84450" y="1954860"/>
              <a:ext cx="9059549" cy="4584465"/>
            </a:xfrm>
            <a:prstGeom prst="rect">
              <a:avLst/>
            </a:prstGeom>
            <a:noFill/>
            <a:ln>
              <a:noFill/>
            </a:ln>
          </p:spPr>
        </p:pic>
        <p:pic>
          <p:nvPicPr>
            <p:cNvPr id="316" name="Google Shape;316;p37"/>
            <p:cNvPicPr preferRelativeResize="0"/>
            <p:nvPr/>
          </p:nvPicPr>
          <p:blipFill>
            <a:blip r:embed="rId4">
              <a:alphaModFix/>
            </a:blip>
            <a:stretch>
              <a:fillRect/>
            </a:stretch>
          </p:blipFill>
          <p:spPr>
            <a:xfrm>
              <a:off x="4592200" y="1490943"/>
              <a:ext cx="4467349" cy="103006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2" name="Google Shape;322;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3" name="Google Shape;323;p38"/>
          <p:cNvSpPr txBox="1"/>
          <p:nvPr/>
        </p:nvSpPr>
        <p:spPr>
          <a:xfrm>
            <a:off x="472550" y="198725"/>
            <a:ext cx="8278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we navigate the cost function via GD</a:t>
            </a:r>
            <a:endParaRPr sz="4800">
              <a:solidFill>
                <a:srgbClr val="434343"/>
              </a:solidFill>
              <a:latin typeface="Economica"/>
              <a:ea typeface="Economica"/>
              <a:cs typeface="Economica"/>
              <a:sym typeface="Economica"/>
            </a:endParaRPr>
          </a:p>
        </p:txBody>
      </p:sp>
      <p:pic>
        <p:nvPicPr>
          <p:cNvPr id="324" name="Google Shape;324;p38"/>
          <p:cNvPicPr preferRelativeResize="0"/>
          <p:nvPr/>
        </p:nvPicPr>
        <p:blipFill>
          <a:blip r:embed="rId3">
            <a:alphaModFix/>
          </a:blip>
          <a:stretch>
            <a:fillRect/>
          </a:stretch>
        </p:blipFill>
        <p:spPr>
          <a:xfrm>
            <a:off x="1371475" y="1276202"/>
            <a:ext cx="6122249" cy="496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0" name="Google Shape;330;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1" name="Google Shape;331;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Hyperparameters</a:t>
            </a:r>
            <a:endParaRPr sz="4800">
              <a:solidFill>
                <a:srgbClr val="434343"/>
              </a:solidFill>
              <a:latin typeface="Economica"/>
              <a:ea typeface="Economica"/>
              <a:cs typeface="Economica"/>
              <a:sym typeface="Economica"/>
            </a:endParaRPr>
          </a:p>
        </p:txBody>
      </p:sp>
      <p:sp>
        <p:nvSpPr>
          <p:cNvPr id="332" name="Google Shape;332;p39"/>
          <p:cNvSpPr txBox="1"/>
          <p:nvPr/>
        </p:nvSpPr>
        <p:spPr>
          <a:xfrm>
            <a:off x="618700" y="1185725"/>
            <a:ext cx="8172900" cy="44244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Hyperparameters</a:t>
            </a:r>
            <a:r>
              <a:rPr lang="en" sz="2000">
                <a:solidFill>
                  <a:srgbClr val="202124"/>
                </a:solidFill>
                <a:highlight>
                  <a:srgbClr val="FFFFFF"/>
                </a:highlight>
                <a:latin typeface="Open Sans"/>
                <a:ea typeface="Open Sans"/>
                <a:cs typeface="Open Sans"/>
                <a:sym typeface="Open Sans"/>
              </a:rPr>
              <a:t> are parameters which determine the model’s performance (or how well we are able to train it)</a:t>
            </a:r>
            <a:br>
              <a:rPr lang="en" sz="2000">
                <a:solidFill>
                  <a:srgbClr val="202124"/>
                </a:solidFill>
                <a:highlight>
                  <a:srgbClr val="FFFFFF"/>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chemeClr val="lt1"/>
                </a:highlight>
                <a:latin typeface="Open Sans"/>
                <a:ea typeface="Open Sans"/>
                <a:cs typeface="Open Sans"/>
                <a:sym typeface="Open Sans"/>
              </a:rPr>
              <a:t>These are</a:t>
            </a:r>
            <a:r>
              <a:rPr lang="en" sz="2000">
                <a:solidFill>
                  <a:srgbClr val="202124"/>
                </a:solidFill>
                <a:highlight>
                  <a:schemeClr val="lt1"/>
                </a:highlight>
                <a:latin typeface="Open Sans"/>
                <a:ea typeface="Open Sans"/>
                <a:cs typeface="Open Sans"/>
                <a:sym typeface="Open Sans"/>
              </a:rPr>
              <a:t> </a:t>
            </a:r>
            <a:r>
              <a:rPr b="1" lang="en" sz="2000">
                <a:solidFill>
                  <a:srgbClr val="202124"/>
                </a:solidFill>
                <a:highlight>
                  <a:schemeClr val="lt1"/>
                </a:highlight>
                <a:latin typeface="Open Sans"/>
                <a:ea typeface="Open Sans"/>
                <a:cs typeface="Open Sans"/>
                <a:sym typeface="Open Sans"/>
              </a:rPr>
              <a:t>parameters outside of the model</a:t>
            </a:r>
            <a:r>
              <a:rPr lang="en" sz="2000">
                <a:solidFill>
                  <a:srgbClr val="202124"/>
                </a:solidFill>
                <a:highlight>
                  <a:schemeClr val="lt1"/>
                </a:highlight>
                <a:latin typeface="Open Sans"/>
                <a:ea typeface="Open Sans"/>
                <a:cs typeface="Open Sans"/>
                <a:sym typeface="Open Sans"/>
              </a:rPr>
              <a:t> which are used to </a:t>
            </a:r>
            <a:r>
              <a:rPr b="1" lang="en" sz="2000">
                <a:solidFill>
                  <a:srgbClr val="202124"/>
                </a:solidFill>
                <a:highlight>
                  <a:schemeClr val="lt1"/>
                </a:highlight>
                <a:latin typeface="Open Sans"/>
                <a:ea typeface="Open Sans"/>
                <a:cs typeface="Open Sans"/>
                <a:sym typeface="Open Sans"/>
              </a:rPr>
              <a:t>tune</a:t>
            </a:r>
            <a:r>
              <a:rPr lang="en" sz="2000">
                <a:solidFill>
                  <a:srgbClr val="202124"/>
                </a:solidFill>
                <a:highlight>
                  <a:schemeClr val="lt1"/>
                </a:highlight>
                <a:latin typeface="Open Sans"/>
                <a:ea typeface="Open Sans"/>
                <a:cs typeface="Open Sans"/>
                <a:sym typeface="Open Sans"/>
              </a:rPr>
              <a:t> the model so that it </a:t>
            </a:r>
            <a:r>
              <a:rPr b="1" lang="en" sz="2000">
                <a:solidFill>
                  <a:srgbClr val="202124"/>
                </a:solidFill>
                <a:highlight>
                  <a:schemeClr val="lt1"/>
                </a:highlight>
                <a:latin typeface="Open Sans"/>
                <a:ea typeface="Open Sans"/>
                <a:cs typeface="Open Sans"/>
                <a:sym typeface="Open Sans"/>
              </a:rPr>
              <a:t>fits</a:t>
            </a:r>
            <a:r>
              <a:rPr lang="en" sz="2000">
                <a:solidFill>
                  <a:srgbClr val="202124"/>
                </a:solidFill>
                <a:highlight>
                  <a:schemeClr val="lt1"/>
                </a:highlight>
                <a:latin typeface="Open Sans"/>
                <a:ea typeface="Open Sans"/>
                <a:cs typeface="Open Sans"/>
                <a:sym typeface="Open Sans"/>
              </a:rPr>
              <a:t> the training data for the given hypothesis</a:t>
            </a:r>
            <a:br>
              <a:rPr lang="en" sz="2000">
                <a:solidFill>
                  <a:srgbClr val="202124"/>
                </a:solidFill>
                <a:highlight>
                  <a:schemeClr val="lt1"/>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rgbClr val="FFFFFF"/>
                </a:highlight>
                <a:latin typeface="Open Sans"/>
                <a:ea typeface="Open Sans"/>
                <a:cs typeface="Open Sans"/>
                <a:sym typeface="Open Sans"/>
              </a:rPr>
              <a:t>We can change the values of these hyperparameters during successive runs of training a model.</a:t>
            </a:r>
            <a:br>
              <a:rPr lang="en" sz="2000">
                <a:solidFill>
                  <a:srgbClr val="202124"/>
                </a:solidFill>
                <a:highlight>
                  <a:srgbClr val="FFFFFF"/>
                </a:highlight>
                <a:latin typeface="Open Sans"/>
                <a:ea typeface="Open Sans"/>
                <a:cs typeface="Open Sans"/>
                <a:sym typeface="Open Sans"/>
              </a:rPr>
            </a:br>
            <a:endParaRPr sz="2000">
              <a:solidFill>
                <a:srgbClr val="202124"/>
              </a:solidFill>
              <a:highlight>
                <a:srgbClr val="FFFFFF"/>
              </a:highlight>
              <a:latin typeface="Open Sans"/>
              <a:ea typeface="Open Sans"/>
              <a:cs typeface="Open Sans"/>
              <a:sym typeface="Open Sans"/>
            </a:endParaRPr>
          </a:p>
          <a:p>
            <a:pPr indent="-355600" lvl="0" marL="457200" rtl="0" algn="l">
              <a:lnSpc>
                <a:spcPct val="100000"/>
              </a:lnSpc>
              <a:spcBef>
                <a:spcPts val="0"/>
              </a:spcBef>
              <a:spcAft>
                <a:spcPts val="0"/>
              </a:spcAft>
              <a:buClr>
                <a:srgbClr val="202124"/>
              </a:buClr>
              <a:buSzPts val="2000"/>
              <a:buFont typeface="Open Sans"/>
              <a:buChar char="●"/>
            </a:pPr>
            <a:r>
              <a:rPr lang="en" sz="2000">
                <a:solidFill>
                  <a:srgbClr val="202124"/>
                </a:solidFill>
                <a:highlight>
                  <a:srgbClr val="FFFFFF"/>
                </a:highlight>
                <a:latin typeface="Open Sans"/>
                <a:ea typeface="Open Sans"/>
                <a:cs typeface="Open Sans"/>
                <a:sym typeface="Open Sans"/>
              </a:rPr>
              <a:t>Here you will learn three important hyper parameters:</a:t>
            </a:r>
            <a:endParaRPr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Learning Rate</a:t>
            </a:r>
            <a:endParaRPr b="1"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Epoch</a:t>
            </a:r>
            <a:endParaRPr b="1" sz="2000">
              <a:solidFill>
                <a:srgbClr val="202124"/>
              </a:solidFill>
              <a:highlight>
                <a:srgbClr val="FFFFFF"/>
              </a:highlight>
              <a:latin typeface="Open Sans"/>
              <a:ea typeface="Open Sans"/>
              <a:cs typeface="Open Sans"/>
              <a:sym typeface="Open Sans"/>
            </a:endParaRPr>
          </a:p>
          <a:p>
            <a:pPr indent="-355600" lvl="1" marL="914400" rtl="0" algn="l">
              <a:lnSpc>
                <a:spcPct val="100000"/>
              </a:lnSpc>
              <a:spcBef>
                <a:spcPts val="0"/>
              </a:spcBef>
              <a:spcAft>
                <a:spcPts val="0"/>
              </a:spcAft>
              <a:buClr>
                <a:srgbClr val="202124"/>
              </a:buClr>
              <a:buSzPts val="2000"/>
              <a:buFont typeface="Open Sans"/>
              <a:buChar char="○"/>
            </a:pPr>
            <a:r>
              <a:rPr b="1" lang="en" sz="2000">
                <a:solidFill>
                  <a:srgbClr val="202124"/>
                </a:solidFill>
                <a:highlight>
                  <a:srgbClr val="FFFFFF"/>
                </a:highlight>
                <a:latin typeface="Open Sans"/>
                <a:ea typeface="Open Sans"/>
                <a:cs typeface="Open Sans"/>
                <a:sym typeface="Open Sans"/>
              </a:rPr>
              <a:t>Batch Size</a:t>
            </a:r>
            <a:endParaRPr b="1" sz="2000">
              <a:solidFill>
                <a:srgbClr val="202124"/>
              </a:solidFill>
              <a:highlight>
                <a:srgbClr val="FFFFFF"/>
              </a:highlight>
              <a:latin typeface="Open Sans"/>
              <a:ea typeface="Open Sans"/>
              <a:cs typeface="Open Sans"/>
              <a:sym typeface="Open Sans"/>
            </a:endParaRPr>
          </a:p>
        </p:txBody>
      </p:sp>
      <p:grpSp>
        <p:nvGrpSpPr>
          <p:cNvPr id="333" name="Google Shape;333;p39"/>
          <p:cNvGrpSpPr/>
          <p:nvPr/>
        </p:nvGrpSpPr>
        <p:grpSpPr>
          <a:xfrm>
            <a:off x="0" y="5976100"/>
            <a:ext cx="9144000" cy="919800"/>
            <a:chOff x="0" y="5976100"/>
            <a:chExt cx="9144000" cy="919800"/>
          </a:xfrm>
        </p:grpSpPr>
        <p:sp>
          <p:nvSpPr>
            <p:cNvPr id="334" name="Google Shape;334;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1" name="Google Shape;341;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2" name="Google Shape;342;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grpSp>
        <p:nvGrpSpPr>
          <p:cNvPr id="343" name="Google Shape;343;p40"/>
          <p:cNvGrpSpPr/>
          <p:nvPr/>
        </p:nvGrpSpPr>
        <p:grpSpPr>
          <a:xfrm>
            <a:off x="0" y="5976100"/>
            <a:ext cx="9144000" cy="919800"/>
            <a:chOff x="0" y="5976100"/>
            <a:chExt cx="9144000" cy="919800"/>
          </a:xfrm>
        </p:grpSpPr>
        <p:sp>
          <p:nvSpPr>
            <p:cNvPr id="344" name="Google Shape;344;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46" name="Google Shape;346;p40"/>
          <p:cNvSpPr txBox="1"/>
          <p:nvPr/>
        </p:nvSpPr>
        <p:spPr>
          <a:xfrm>
            <a:off x="235500" y="1473150"/>
            <a:ext cx="8511600" cy="409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700">
              <a:solidFill>
                <a:srgbClr val="61616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2700">
              <a:solidFill>
                <a:srgbClr val="616161"/>
              </a:solidFill>
              <a:latin typeface="Proxima Nova"/>
              <a:ea typeface="Proxima Nova"/>
              <a:cs typeface="Proxima Nova"/>
              <a:sym typeface="Proxima Nova"/>
            </a:endParaRPr>
          </a:p>
          <a:p>
            <a:pPr indent="0" lvl="0" marL="0" rtl="0" algn="ctr">
              <a:lnSpc>
                <a:spcPct val="115000"/>
              </a:lnSpc>
              <a:spcBef>
                <a:spcPts val="1600"/>
              </a:spcBef>
              <a:spcAft>
                <a:spcPts val="1600"/>
              </a:spcAft>
              <a:buNone/>
            </a:pPr>
            <a:r>
              <a:rPr lang="en" sz="2700">
                <a:solidFill>
                  <a:srgbClr val="616161"/>
                </a:solidFill>
                <a:latin typeface="Proxima Nova"/>
                <a:ea typeface="Proxima Nova"/>
                <a:cs typeface="Proxima Nova"/>
                <a:sym typeface="Proxima Nova"/>
              </a:rPr>
              <a:t>How does learning rate play a role in getting the optimal weights?</a:t>
            </a:r>
            <a:endParaRPr sz="2700">
              <a:solidFill>
                <a:srgbClr val="616161"/>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2" name="Google Shape;352;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3" name="Google Shape;353;p4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grpSp>
        <p:nvGrpSpPr>
          <p:cNvPr id="354" name="Google Shape;354;p41"/>
          <p:cNvGrpSpPr/>
          <p:nvPr/>
        </p:nvGrpSpPr>
        <p:grpSpPr>
          <a:xfrm>
            <a:off x="0" y="5976100"/>
            <a:ext cx="9144000" cy="919800"/>
            <a:chOff x="0" y="5976100"/>
            <a:chExt cx="9144000" cy="919800"/>
          </a:xfrm>
        </p:grpSpPr>
        <p:sp>
          <p:nvSpPr>
            <p:cNvPr id="355" name="Google Shape;355;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57" name="Google Shape;357;p41"/>
          <p:cNvSpPr txBox="1"/>
          <p:nvPr/>
        </p:nvSpPr>
        <p:spPr>
          <a:xfrm>
            <a:off x="235500" y="1052250"/>
            <a:ext cx="5185500" cy="36138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Learning rate is the rate at which we update (increase or decrease) the values of the parameters (m) during gradient descent</a:t>
            </a:r>
            <a:endParaRPr sz="1900">
              <a:solidFill>
                <a:srgbClr val="616161"/>
              </a:solidFill>
              <a:latin typeface="Proxima Nova"/>
              <a:ea typeface="Proxima Nova"/>
              <a:cs typeface="Proxima Nova"/>
              <a:sym typeface="Proxima Nova"/>
            </a:endParaRPr>
          </a:p>
          <a:p>
            <a:pPr indent="0" lvl="0" marL="457200" rtl="0" algn="l">
              <a:lnSpc>
                <a:spcPct val="100000"/>
              </a:lnSpc>
              <a:spcBef>
                <a:spcPts val="0"/>
              </a:spcBef>
              <a:spcAft>
                <a:spcPts val="0"/>
              </a:spcAft>
              <a:buNone/>
            </a:pPr>
            <a:r>
              <a:t/>
            </a:r>
            <a:endParaRPr sz="1600">
              <a:solidFill>
                <a:srgbClr val="616161"/>
              </a:solidFill>
              <a:latin typeface="Proxima Nova"/>
              <a:ea typeface="Proxima Nova"/>
              <a:cs typeface="Proxima Nova"/>
              <a:sym typeface="Proxima Nova"/>
            </a:endParaRPr>
          </a:p>
          <a:p>
            <a:pPr indent="-349250" lvl="0" marL="457200" rtl="0" algn="l">
              <a:lnSpc>
                <a:spcPct val="100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As you can see in the image,</a:t>
            </a:r>
            <a:r>
              <a:rPr b="1" lang="en" sz="1900">
                <a:solidFill>
                  <a:srgbClr val="616161"/>
                </a:solidFill>
                <a:latin typeface="Proxima Nova"/>
                <a:ea typeface="Proxima Nova"/>
                <a:cs typeface="Proxima Nova"/>
                <a:sym typeface="Proxima Nova"/>
              </a:rPr>
              <a:t> </a:t>
            </a:r>
            <a:endParaRPr b="1" sz="1900">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b="1" lang="en" sz="1900">
                <a:solidFill>
                  <a:srgbClr val="616161"/>
                </a:solidFill>
                <a:latin typeface="Proxima Nova"/>
                <a:ea typeface="Proxima Nova"/>
                <a:cs typeface="Proxima Nova"/>
                <a:sym typeface="Proxima Nova"/>
              </a:rPr>
              <a:t>initially the steps are bigger (huge jumps)</a:t>
            </a:r>
            <a:endParaRPr b="1" sz="1900">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b="1">
              <a:solidFill>
                <a:srgbClr val="616161"/>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t/>
            </a:r>
            <a:endParaRPr b="1">
              <a:solidFill>
                <a:srgbClr val="616161"/>
              </a:solidFill>
              <a:latin typeface="Proxima Nova"/>
              <a:ea typeface="Proxima Nova"/>
              <a:cs typeface="Proxima Nova"/>
              <a:sym typeface="Proxima Nova"/>
            </a:endParaRPr>
          </a:p>
          <a:p>
            <a:pPr indent="-349250" lvl="0" marL="457200" rtl="0" algn="l">
              <a:lnSpc>
                <a:spcPct val="115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As the point goes down, the </a:t>
            </a:r>
            <a:r>
              <a:rPr b="1" lang="en" sz="1900">
                <a:solidFill>
                  <a:srgbClr val="616161"/>
                </a:solidFill>
                <a:latin typeface="Proxima Nova"/>
                <a:ea typeface="Proxima Nova"/>
                <a:cs typeface="Proxima Nova"/>
                <a:sym typeface="Proxima Nova"/>
              </a:rPr>
              <a:t>steps become shorter(smaller jumps) </a:t>
            </a:r>
            <a:endParaRPr b="1" sz="1900">
              <a:solidFill>
                <a:srgbClr val="61616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300">
              <a:solidFill>
                <a:srgbClr val="616161"/>
              </a:solidFill>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sz="1900">
              <a:solidFill>
                <a:srgbClr val="616161"/>
              </a:solidFill>
              <a:latin typeface="Proxima Nova"/>
              <a:ea typeface="Proxima Nova"/>
              <a:cs typeface="Proxima Nova"/>
              <a:sym typeface="Proxima Nova"/>
            </a:endParaRPr>
          </a:p>
        </p:txBody>
      </p:sp>
      <p:sp>
        <p:nvSpPr>
          <p:cNvPr id="358" name="Google Shape;358;p41"/>
          <p:cNvSpPr txBox="1"/>
          <p:nvPr/>
        </p:nvSpPr>
        <p:spPr>
          <a:xfrm>
            <a:off x="235500" y="4743100"/>
            <a:ext cx="8544300" cy="1024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616161"/>
              </a:buClr>
              <a:buSzPts val="1900"/>
              <a:buFont typeface="Proxima Nova"/>
              <a:buChar char="-"/>
            </a:pPr>
            <a:r>
              <a:rPr lang="en" sz="1900">
                <a:solidFill>
                  <a:srgbClr val="616161"/>
                </a:solidFill>
                <a:latin typeface="Proxima Nova"/>
                <a:ea typeface="Proxima Nova"/>
                <a:cs typeface="Proxima Nova"/>
                <a:sym typeface="Proxima Nova"/>
              </a:rPr>
              <a:t>When updating weights during GD, if the learning rate is high, the weights will be changed aggressively and when it is low, they’ll be updated slowly</a:t>
            </a:r>
            <a:endParaRPr/>
          </a:p>
        </p:txBody>
      </p:sp>
      <p:grpSp>
        <p:nvGrpSpPr>
          <p:cNvPr id="359" name="Google Shape;359;p41"/>
          <p:cNvGrpSpPr/>
          <p:nvPr/>
        </p:nvGrpSpPr>
        <p:grpSpPr>
          <a:xfrm>
            <a:off x="5421000" y="1129425"/>
            <a:ext cx="3550450" cy="3327650"/>
            <a:chOff x="5421000" y="1129425"/>
            <a:chExt cx="3550450" cy="3327650"/>
          </a:xfrm>
        </p:grpSpPr>
        <p:pic>
          <p:nvPicPr>
            <p:cNvPr id="360" name="Google Shape;360;p41"/>
            <p:cNvPicPr preferRelativeResize="0"/>
            <p:nvPr/>
          </p:nvPicPr>
          <p:blipFill rotWithShape="1">
            <a:blip r:embed="rId4">
              <a:alphaModFix/>
            </a:blip>
            <a:srcRect b="0" l="6181" r="49407" t="0"/>
            <a:stretch/>
          </p:blipFill>
          <p:spPr>
            <a:xfrm>
              <a:off x="5421000" y="1129425"/>
              <a:ext cx="3550450" cy="3327650"/>
            </a:xfrm>
            <a:prstGeom prst="rect">
              <a:avLst/>
            </a:prstGeom>
            <a:noFill/>
            <a:ln>
              <a:noFill/>
            </a:ln>
          </p:spPr>
        </p:pic>
        <p:sp>
          <p:nvSpPr>
            <p:cNvPr id="361" name="Google Shape;361;p41"/>
            <p:cNvSpPr/>
            <p:nvPr/>
          </p:nvSpPr>
          <p:spPr>
            <a:xfrm>
              <a:off x="7585500" y="419607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362" name="Google Shape;362;p41"/>
            <p:cNvSpPr/>
            <p:nvPr/>
          </p:nvSpPr>
          <p:spPr>
            <a:xfrm>
              <a:off x="6760100" y="1736550"/>
              <a:ext cx="348300" cy="184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 name="Google Shape;80;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1" name="Google Shape;81;p15"/>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sp>
        <p:nvSpPr>
          <p:cNvPr id="82" name="Google Shape;82;p15"/>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Suppose you are thinking of selling your home. And, various houses with different sizes (area in sq.ft) around you have sold for different prices as listed below:</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And considering, </a:t>
            </a:r>
            <a:r>
              <a:rPr b="1" lang="en" sz="1900">
                <a:solidFill>
                  <a:schemeClr val="dk1"/>
                </a:solidFill>
                <a:latin typeface="Open Sans"/>
                <a:ea typeface="Open Sans"/>
                <a:cs typeface="Open Sans"/>
                <a:sym typeface="Open Sans"/>
              </a:rPr>
              <a:t>your home is 3000 square feet</a:t>
            </a:r>
            <a:r>
              <a:rPr lang="en" sz="1900">
                <a:solidFill>
                  <a:schemeClr val="dk1"/>
                </a:solidFill>
                <a:latin typeface="Open Sans"/>
                <a:ea typeface="Open Sans"/>
                <a:cs typeface="Open Sans"/>
                <a:sym typeface="Open Sans"/>
              </a:rPr>
              <a:t>. How much should you sell it for?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When you </a:t>
            </a:r>
            <a:r>
              <a:rPr b="1" lang="en" sz="1900">
                <a:solidFill>
                  <a:schemeClr val="dk1"/>
                </a:solidFill>
                <a:latin typeface="Open Sans"/>
                <a:ea typeface="Open Sans"/>
                <a:cs typeface="Open Sans"/>
                <a:sym typeface="Open Sans"/>
              </a:rPr>
              <a:t>look at the existing price patterns (data) and predict a price for your home </a:t>
            </a:r>
            <a:r>
              <a:rPr lang="en" sz="1900">
                <a:solidFill>
                  <a:schemeClr val="dk1"/>
                </a:solidFill>
                <a:latin typeface="Open Sans"/>
                <a:ea typeface="Open Sans"/>
                <a:cs typeface="Open Sans"/>
                <a:sym typeface="Open Sans"/>
              </a:rPr>
              <a:t>that is an example of </a:t>
            </a:r>
            <a:r>
              <a:rPr b="1" lang="en" sz="1900">
                <a:solidFill>
                  <a:schemeClr val="dk1"/>
                </a:solidFill>
                <a:latin typeface="Open Sans"/>
                <a:ea typeface="Open Sans"/>
                <a:cs typeface="Open Sans"/>
                <a:sym typeface="Open Sans"/>
              </a:rPr>
              <a:t>linear regression.</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a:p>
            <a:pPr indent="0" lvl="0" marL="0" rtl="0" algn="l">
              <a:lnSpc>
                <a:spcPct val="115000"/>
              </a:lnSpc>
              <a:spcBef>
                <a:spcPts val="0"/>
              </a:spcBef>
              <a:spcAft>
                <a:spcPts val="0"/>
              </a:spcAft>
              <a:buNone/>
            </a:pPr>
            <a:r>
              <a:t/>
            </a:r>
            <a:endParaRPr sz="1900">
              <a:latin typeface="Open Sans"/>
              <a:ea typeface="Open Sans"/>
              <a:cs typeface="Open Sans"/>
              <a:sym typeface="Open Sans"/>
            </a:endParaRPr>
          </a:p>
        </p:txBody>
      </p:sp>
      <p:pic>
        <p:nvPicPr>
          <p:cNvPr id="83" name="Google Shape;83;p15"/>
          <p:cNvPicPr preferRelativeResize="0"/>
          <p:nvPr/>
        </p:nvPicPr>
        <p:blipFill rotWithShape="1">
          <a:blip r:embed="rId3">
            <a:alphaModFix/>
          </a:blip>
          <a:srcRect b="8392" l="0" r="0" t="5445"/>
          <a:stretch/>
        </p:blipFill>
        <p:spPr>
          <a:xfrm>
            <a:off x="1631525" y="2141399"/>
            <a:ext cx="5956251" cy="2312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8" name="Google Shape;368;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9" name="Google Shape;369;p4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Rate</a:t>
            </a:r>
            <a:endParaRPr sz="4800">
              <a:solidFill>
                <a:srgbClr val="434343"/>
              </a:solidFill>
              <a:latin typeface="Economica"/>
              <a:ea typeface="Economica"/>
              <a:cs typeface="Economica"/>
              <a:sym typeface="Economica"/>
            </a:endParaRPr>
          </a:p>
        </p:txBody>
      </p:sp>
      <p:pic>
        <p:nvPicPr>
          <p:cNvPr id="370" name="Google Shape;370;p42"/>
          <p:cNvPicPr preferRelativeResize="0"/>
          <p:nvPr/>
        </p:nvPicPr>
        <p:blipFill>
          <a:blip r:embed="rId3">
            <a:alphaModFix/>
          </a:blip>
          <a:stretch>
            <a:fillRect/>
          </a:stretch>
        </p:blipFill>
        <p:spPr>
          <a:xfrm>
            <a:off x="152400" y="1714838"/>
            <a:ext cx="8839198" cy="3428320"/>
          </a:xfrm>
          <a:prstGeom prst="rect">
            <a:avLst/>
          </a:prstGeom>
          <a:noFill/>
          <a:ln>
            <a:noFill/>
          </a:ln>
        </p:spPr>
      </p:pic>
      <p:grpSp>
        <p:nvGrpSpPr>
          <p:cNvPr id="371" name="Google Shape;371;p42"/>
          <p:cNvGrpSpPr/>
          <p:nvPr/>
        </p:nvGrpSpPr>
        <p:grpSpPr>
          <a:xfrm>
            <a:off x="0" y="5976100"/>
            <a:ext cx="9144000" cy="919800"/>
            <a:chOff x="0" y="5976100"/>
            <a:chExt cx="9144000" cy="919800"/>
          </a:xfrm>
        </p:grpSpPr>
        <p:sp>
          <p:nvSpPr>
            <p:cNvPr id="372" name="Google Shape;372;p4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42"/>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9" name="Google Shape;379;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0" name="Google Shape;380;p4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Epochs</a:t>
            </a:r>
            <a:endParaRPr sz="4800">
              <a:solidFill>
                <a:srgbClr val="434343"/>
              </a:solidFill>
              <a:latin typeface="Economica"/>
              <a:ea typeface="Economica"/>
              <a:cs typeface="Economica"/>
              <a:sym typeface="Economica"/>
            </a:endParaRPr>
          </a:p>
        </p:txBody>
      </p:sp>
      <p:sp>
        <p:nvSpPr>
          <p:cNvPr id="381" name="Google Shape;381;p43"/>
          <p:cNvSpPr txBox="1"/>
          <p:nvPr/>
        </p:nvSpPr>
        <p:spPr>
          <a:xfrm>
            <a:off x="353550" y="975200"/>
            <a:ext cx="8436900" cy="487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One epoch</a:t>
            </a:r>
            <a:r>
              <a:rPr lang="en" sz="2000">
                <a:solidFill>
                  <a:srgbClr val="202124"/>
                </a:solidFill>
                <a:highlight>
                  <a:srgbClr val="FFFFFF"/>
                </a:highlight>
                <a:latin typeface="Open Sans"/>
                <a:ea typeface="Open Sans"/>
                <a:cs typeface="Open Sans"/>
                <a:sym typeface="Open Sans"/>
              </a:rPr>
              <a:t> is when an </a:t>
            </a:r>
            <a:r>
              <a:rPr b="1" lang="en" sz="2000">
                <a:solidFill>
                  <a:srgbClr val="202124"/>
                </a:solidFill>
                <a:highlight>
                  <a:srgbClr val="FFFFFF"/>
                </a:highlight>
                <a:latin typeface="Open Sans"/>
                <a:ea typeface="Open Sans"/>
                <a:cs typeface="Open Sans"/>
                <a:sym typeface="Open Sans"/>
              </a:rPr>
              <a:t>ENTIRE dataset is passed forward and backward through the neural network only ONCE.</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Usually, training a neural network takes more than a few epochs. It is because just passing the dataset once through the Neural Network is not enough (depends on the problem too).</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5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We need to pass the full dataset multiple times to the same neural network so that the model is able to </a:t>
            </a:r>
            <a:r>
              <a:rPr b="1" lang="en" sz="2000">
                <a:solidFill>
                  <a:srgbClr val="202124"/>
                </a:solidFill>
                <a:highlight>
                  <a:srgbClr val="FFFFFF"/>
                </a:highlight>
                <a:latin typeface="Open Sans"/>
                <a:ea typeface="Open Sans"/>
                <a:cs typeface="Open Sans"/>
                <a:sym typeface="Open Sans"/>
              </a:rPr>
              <a:t>learn</a:t>
            </a:r>
            <a:r>
              <a:rPr lang="en" sz="2000">
                <a:solidFill>
                  <a:srgbClr val="202124"/>
                </a:solidFill>
                <a:highlight>
                  <a:srgbClr val="FFFFFF"/>
                </a:highlight>
                <a:latin typeface="Open Sans"/>
                <a:ea typeface="Open Sans"/>
                <a:cs typeface="Open Sans"/>
                <a:sym typeface="Open Sans"/>
              </a:rPr>
              <a:t> the patterns present in the data</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D9EAD3"/>
                </a:highlight>
                <a:latin typeface="Open Sans"/>
                <a:ea typeface="Open Sans"/>
                <a:cs typeface="Open Sans"/>
                <a:sym typeface="Open Sans"/>
              </a:rPr>
              <a:t>Note:</a:t>
            </a:r>
            <a:r>
              <a:rPr lang="en" sz="2000">
                <a:solidFill>
                  <a:srgbClr val="202124"/>
                </a:solidFill>
                <a:highlight>
                  <a:srgbClr val="D9EAD3"/>
                </a:highlight>
                <a:latin typeface="Open Sans"/>
                <a:ea typeface="Open Sans"/>
                <a:cs typeface="Open Sans"/>
                <a:sym typeface="Open Sans"/>
              </a:rPr>
              <a:t> There is no guarantee a network will </a:t>
            </a:r>
            <a:r>
              <a:rPr b="1" lang="en" sz="2000">
                <a:solidFill>
                  <a:srgbClr val="202124"/>
                </a:solidFill>
                <a:highlight>
                  <a:srgbClr val="D9EAD3"/>
                </a:highlight>
                <a:latin typeface="Open Sans"/>
                <a:ea typeface="Open Sans"/>
                <a:cs typeface="Open Sans"/>
                <a:sym typeface="Open Sans"/>
              </a:rPr>
              <a:t>converge</a:t>
            </a:r>
            <a:r>
              <a:rPr lang="en" sz="2000">
                <a:solidFill>
                  <a:srgbClr val="202124"/>
                </a:solidFill>
                <a:highlight>
                  <a:srgbClr val="D9EAD3"/>
                </a:highlight>
                <a:latin typeface="Open Sans"/>
                <a:ea typeface="Open Sans"/>
                <a:cs typeface="Open Sans"/>
                <a:sym typeface="Open Sans"/>
              </a:rPr>
              <a:t> or</a:t>
            </a:r>
            <a:r>
              <a:rPr b="1" lang="en" sz="2000">
                <a:solidFill>
                  <a:srgbClr val="202124"/>
                </a:solidFill>
                <a:highlight>
                  <a:srgbClr val="D9EAD3"/>
                </a:highlight>
                <a:latin typeface="Open Sans"/>
                <a:ea typeface="Open Sans"/>
                <a:cs typeface="Open Sans"/>
                <a:sym typeface="Open Sans"/>
              </a:rPr>
              <a:t> get better</a:t>
            </a:r>
            <a:r>
              <a:rPr lang="en" sz="2000">
                <a:solidFill>
                  <a:srgbClr val="202124"/>
                </a:solidFill>
                <a:highlight>
                  <a:srgbClr val="D9EAD3"/>
                </a:highlight>
                <a:latin typeface="Open Sans"/>
                <a:ea typeface="Open Sans"/>
                <a:cs typeface="Open Sans"/>
                <a:sym typeface="Open Sans"/>
              </a:rPr>
              <a:t> by letting it learn the data for multiple epochs. It is an art in machine learning to decide the number of epochs sufficient for a network.</a:t>
            </a:r>
            <a:endParaRPr sz="2000">
              <a:solidFill>
                <a:srgbClr val="202124"/>
              </a:solidFill>
              <a:highlight>
                <a:srgbClr val="D9EAD3"/>
              </a:highlight>
              <a:latin typeface="Open Sans"/>
              <a:ea typeface="Open Sans"/>
              <a:cs typeface="Open Sans"/>
              <a:sym typeface="Open Sans"/>
            </a:endParaRPr>
          </a:p>
        </p:txBody>
      </p:sp>
      <p:grpSp>
        <p:nvGrpSpPr>
          <p:cNvPr id="382" name="Google Shape;382;p43"/>
          <p:cNvGrpSpPr/>
          <p:nvPr/>
        </p:nvGrpSpPr>
        <p:grpSpPr>
          <a:xfrm>
            <a:off x="0" y="5976100"/>
            <a:ext cx="9144000" cy="919800"/>
            <a:chOff x="0" y="5976100"/>
            <a:chExt cx="9144000" cy="919800"/>
          </a:xfrm>
        </p:grpSpPr>
        <p:sp>
          <p:nvSpPr>
            <p:cNvPr id="383" name="Google Shape;383;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4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cxnSp>
        <p:nvCxnSpPr>
          <p:cNvPr id="389" name="Google Shape;389;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0" name="Google Shape;390;p4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Epochs</a:t>
            </a:r>
            <a:endParaRPr sz="4800">
              <a:solidFill>
                <a:srgbClr val="434343"/>
              </a:solidFill>
              <a:latin typeface="Economica"/>
              <a:ea typeface="Economica"/>
              <a:cs typeface="Economica"/>
              <a:sym typeface="Economica"/>
            </a:endParaRPr>
          </a:p>
        </p:txBody>
      </p:sp>
      <p:grpSp>
        <p:nvGrpSpPr>
          <p:cNvPr id="391" name="Google Shape;391;p44"/>
          <p:cNvGrpSpPr/>
          <p:nvPr/>
        </p:nvGrpSpPr>
        <p:grpSpPr>
          <a:xfrm>
            <a:off x="1720400" y="1070775"/>
            <a:ext cx="5529476" cy="5529476"/>
            <a:chOff x="1720400" y="1070775"/>
            <a:chExt cx="5529476" cy="5529476"/>
          </a:xfrm>
        </p:grpSpPr>
        <p:pic>
          <p:nvPicPr>
            <p:cNvPr id="392" name="Google Shape;392;p44"/>
            <p:cNvPicPr preferRelativeResize="0"/>
            <p:nvPr/>
          </p:nvPicPr>
          <p:blipFill>
            <a:blip r:embed="rId3">
              <a:alphaModFix/>
            </a:blip>
            <a:stretch>
              <a:fillRect/>
            </a:stretch>
          </p:blipFill>
          <p:spPr>
            <a:xfrm>
              <a:off x="1720400" y="1070775"/>
              <a:ext cx="5529476" cy="5529476"/>
            </a:xfrm>
            <a:prstGeom prst="rect">
              <a:avLst/>
            </a:prstGeom>
            <a:noFill/>
            <a:ln>
              <a:noFill/>
            </a:ln>
          </p:spPr>
        </p:pic>
        <p:sp>
          <p:nvSpPr>
            <p:cNvPr id="393" name="Google Shape;393;p44"/>
            <p:cNvSpPr/>
            <p:nvPr/>
          </p:nvSpPr>
          <p:spPr>
            <a:xfrm>
              <a:off x="3111725" y="6344275"/>
              <a:ext cx="11151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r>
                <a:rPr lang="en"/>
                <a:t> (weight)</a:t>
              </a:r>
              <a:endParaRPr/>
            </a:p>
          </p:txBody>
        </p:sp>
        <p:sp>
          <p:nvSpPr>
            <p:cNvPr id="394" name="Google Shape;394;p44"/>
            <p:cNvSpPr/>
            <p:nvPr/>
          </p:nvSpPr>
          <p:spPr>
            <a:xfrm>
              <a:off x="5867725" y="6344275"/>
              <a:ext cx="8085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 (bias)</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0" name="Google Shape;400;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1" name="Google Shape;401;p45"/>
          <p:cNvSpPr txBox="1"/>
          <p:nvPr/>
        </p:nvSpPr>
        <p:spPr>
          <a:xfrm>
            <a:off x="707450" y="1866288"/>
            <a:ext cx="7647600" cy="312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When the data is too big, we can’t pass all the data to the computer at once (think on the order of millions records of data).</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To overcome this problem we need to </a:t>
            </a:r>
            <a:r>
              <a:rPr b="1" lang="en" sz="2000">
                <a:solidFill>
                  <a:srgbClr val="202124"/>
                </a:solidFill>
                <a:highlight>
                  <a:srgbClr val="FFFFFF"/>
                </a:highlight>
                <a:latin typeface="Open Sans"/>
                <a:ea typeface="Open Sans"/>
                <a:cs typeface="Open Sans"/>
                <a:sym typeface="Open Sans"/>
              </a:rPr>
              <a:t>divide the data into smaller sizes</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give it to our computer one by one</a:t>
            </a:r>
            <a:r>
              <a:rPr lang="en" sz="2000">
                <a:solidFill>
                  <a:srgbClr val="202124"/>
                </a:solidFill>
                <a:highlight>
                  <a:srgbClr val="FFFFFF"/>
                </a:highlight>
                <a:latin typeface="Open Sans"/>
                <a:ea typeface="Open Sans"/>
                <a:cs typeface="Open Sans"/>
                <a:sym typeface="Open Sans"/>
              </a:rPr>
              <a:t> and update the weights of the neural networks at the end of every step.</a:t>
            </a:r>
            <a:endParaRPr sz="2000">
              <a:solidFill>
                <a:srgbClr val="202124"/>
              </a:solidFill>
              <a:highlight>
                <a:srgbClr val="FFFFFF"/>
              </a:highlight>
              <a:latin typeface="Open Sans"/>
              <a:ea typeface="Open Sans"/>
              <a:cs typeface="Open Sans"/>
              <a:sym typeface="Open Sans"/>
            </a:endParaRPr>
          </a:p>
        </p:txBody>
      </p:sp>
      <p:grpSp>
        <p:nvGrpSpPr>
          <p:cNvPr id="402" name="Google Shape;402;p45"/>
          <p:cNvGrpSpPr/>
          <p:nvPr/>
        </p:nvGrpSpPr>
        <p:grpSpPr>
          <a:xfrm>
            <a:off x="0" y="5976100"/>
            <a:ext cx="9144000" cy="919800"/>
            <a:chOff x="0" y="5976100"/>
            <a:chExt cx="9144000" cy="919800"/>
          </a:xfrm>
        </p:grpSpPr>
        <p:sp>
          <p:nvSpPr>
            <p:cNvPr id="403" name="Google Shape;403;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05" name="Google Shape;405;p45"/>
          <p:cNvSpPr txBox="1"/>
          <p:nvPr/>
        </p:nvSpPr>
        <p:spPr>
          <a:xfrm>
            <a:off x="1304375" y="83375"/>
            <a:ext cx="6575700" cy="79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rgbClr val="434343"/>
                </a:solidFill>
                <a:latin typeface="Economica"/>
                <a:ea typeface="Economica"/>
                <a:cs typeface="Economica"/>
                <a:sym typeface="Economica"/>
              </a:rPr>
              <a:t>Batch</a:t>
            </a:r>
            <a:endParaRPr sz="4800">
              <a:solidFill>
                <a:srgbClr val="434343"/>
              </a:solidFill>
              <a:latin typeface="Economica"/>
              <a:ea typeface="Economica"/>
              <a:cs typeface="Economica"/>
              <a:sym typeface="Economica"/>
            </a:endParaRPr>
          </a:p>
          <a:p>
            <a:pPr indent="0" lvl="0" marL="0" rtl="0" algn="ctr">
              <a:spcBef>
                <a:spcPts val="0"/>
              </a:spcBef>
              <a:spcAft>
                <a:spcPts val="0"/>
              </a:spcAft>
              <a:buNone/>
            </a:pPr>
            <a:r>
              <a:t/>
            </a:r>
            <a:endParaRPr sz="3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1" name="Google Shape;411;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2" name="Google Shape;412;p4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Batch Size</a:t>
            </a:r>
            <a:endParaRPr sz="4800">
              <a:solidFill>
                <a:srgbClr val="434343"/>
              </a:solidFill>
              <a:latin typeface="Economica"/>
              <a:ea typeface="Economica"/>
              <a:cs typeface="Economica"/>
              <a:sym typeface="Economica"/>
            </a:endParaRPr>
          </a:p>
        </p:txBody>
      </p:sp>
      <p:sp>
        <p:nvSpPr>
          <p:cNvPr id="413" name="Google Shape;413;p46"/>
          <p:cNvSpPr txBox="1"/>
          <p:nvPr/>
        </p:nvSpPr>
        <p:spPr>
          <a:xfrm>
            <a:off x="347575" y="1160700"/>
            <a:ext cx="8436900" cy="46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Batch Size </a:t>
            </a:r>
            <a:r>
              <a:rPr lang="en" sz="2000">
                <a:solidFill>
                  <a:srgbClr val="202124"/>
                </a:solidFill>
                <a:highlight>
                  <a:srgbClr val="FFFFFF"/>
                </a:highlight>
                <a:latin typeface="Open Sans"/>
                <a:ea typeface="Open Sans"/>
                <a:cs typeface="Open Sans"/>
                <a:sym typeface="Open Sans"/>
              </a:rPr>
              <a:t>= </a:t>
            </a:r>
            <a:r>
              <a:rPr b="1" lang="en" sz="2000">
                <a:solidFill>
                  <a:srgbClr val="202124"/>
                </a:solidFill>
                <a:highlight>
                  <a:srgbClr val="FFFFFF"/>
                </a:highlight>
                <a:latin typeface="Open Sans"/>
                <a:ea typeface="Open Sans"/>
                <a:cs typeface="Open Sans"/>
                <a:sym typeface="Open Sans"/>
              </a:rPr>
              <a:t>Total number of training examples present in a single batch.</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rgbClr val="FFFFFF"/>
              </a:highlight>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rPr lang="en" sz="2100">
                <a:solidFill>
                  <a:srgbClr val="202124"/>
                </a:solidFill>
                <a:highlight>
                  <a:srgbClr val="FFFFFF"/>
                </a:highlight>
                <a:latin typeface="Open Sans"/>
                <a:ea typeface="Open Sans"/>
                <a:cs typeface="Open Sans"/>
                <a:sym typeface="Open Sans"/>
              </a:rPr>
              <a:t>But What is a </a:t>
            </a:r>
            <a:r>
              <a:rPr b="1" lang="en" sz="2100">
                <a:solidFill>
                  <a:srgbClr val="202124"/>
                </a:solidFill>
                <a:highlight>
                  <a:srgbClr val="FFFFFF"/>
                </a:highlight>
                <a:latin typeface="Open Sans"/>
                <a:ea typeface="Open Sans"/>
                <a:cs typeface="Open Sans"/>
                <a:sym typeface="Open Sans"/>
              </a:rPr>
              <a:t>Batch</a:t>
            </a:r>
            <a:r>
              <a:rPr lang="en" sz="2100">
                <a:solidFill>
                  <a:srgbClr val="202124"/>
                </a:solidFill>
                <a:highlight>
                  <a:srgbClr val="FFFFFF"/>
                </a:highlight>
                <a:latin typeface="Open Sans"/>
                <a:ea typeface="Open Sans"/>
                <a:cs typeface="Open Sans"/>
                <a:sym typeface="Open Sans"/>
              </a:rPr>
              <a:t>?</a:t>
            </a:r>
            <a:endParaRPr sz="2100">
              <a:solidFill>
                <a:srgbClr val="202124"/>
              </a:solidFill>
              <a:highlight>
                <a:srgbClr val="FFFFFF"/>
              </a:highlight>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rgbClr val="202124"/>
                </a:solidFill>
                <a:highlight>
                  <a:srgbClr val="FFFFFF"/>
                </a:highlight>
                <a:latin typeface="Open Sans"/>
                <a:ea typeface="Open Sans"/>
                <a:cs typeface="Open Sans"/>
                <a:sym typeface="Open Sans"/>
              </a:rPr>
              <a:t>As we said, you can’t pass the entire dataset into the neural net at once. So, you divide dataset into </a:t>
            </a:r>
            <a:r>
              <a:rPr b="1" lang="en" sz="2000">
                <a:solidFill>
                  <a:srgbClr val="202124"/>
                </a:solidFill>
                <a:highlight>
                  <a:srgbClr val="FFFFFF"/>
                </a:highlight>
                <a:latin typeface="Open Sans"/>
                <a:ea typeface="Open Sans"/>
                <a:cs typeface="Open Sans"/>
                <a:sym typeface="Open Sans"/>
              </a:rPr>
              <a:t>Number of Batches</a:t>
            </a:r>
            <a:r>
              <a:rPr lang="en" sz="2000">
                <a:solidFill>
                  <a:srgbClr val="202124"/>
                </a:solidFill>
                <a:highlight>
                  <a:srgbClr val="FFFFFF"/>
                </a:highlight>
                <a:latin typeface="Open Sans"/>
                <a:ea typeface="Open Sans"/>
                <a:cs typeface="Open Sans"/>
                <a:sym typeface="Open Sans"/>
              </a:rPr>
              <a:t> or sets or parts.</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14" name="Google Shape;414;p46"/>
          <p:cNvGrpSpPr/>
          <p:nvPr/>
        </p:nvGrpSpPr>
        <p:grpSpPr>
          <a:xfrm>
            <a:off x="0" y="5976100"/>
            <a:ext cx="9144000" cy="919800"/>
            <a:chOff x="0" y="5976100"/>
            <a:chExt cx="9144000" cy="919800"/>
          </a:xfrm>
        </p:grpSpPr>
        <p:sp>
          <p:nvSpPr>
            <p:cNvPr id="415" name="Google Shape;415;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 name="Google Shape;416;p4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2" name="Google Shape;422;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3" name="Google Shape;423;p4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Batch Size</a:t>
            </a:r>
            <a:endParaRPr sz="4800">
              <a:solidFill>
                <a:srgbClr val="434343"/>
              </a:solidFill>
              <a:latin typeface="Economica"/>
              <a:ea typeface="Economica"/>
              <a:cs typeface="Economica"/>
              <a:sym typeface="Economica"/>
            </a:endParaRPr>
          </a:p>
        </p:txBody>
      </p:sp>
      <p:sp>
        <p:nvSpPr>
          <p:cNvPr id="424" name="Google Shape;424;p47"/>
          <p:cNvSpPr txBox="1"/>
          <p:nvPr/>
        </p:nvSpPr>
        <p:spPr>
          <a:xfrm>
            <a:off x="347575" y="975200"/>
            <a:ext cx="8436900" cy="483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Let’s say we have </a:t>
            </a:r>
            <a:r>
              <a:rPr b="1" lang="en" sz="2000">
                <a:solidFill>
                  <a:srgbClr val="202124"/>
                </a:solidFill>
                <a:highlight>
                  <a:srgbClr val="FFFFFF"/>
                </a:highlight>
                <a:latin typeface="Open Sans"/>
                <a:ea typeface="Open Sans"/>
                <a:cs typeface="Open Sans"/>
                <a:sym typeface="Open Sans"/>
              </a:rPr>
              <a:t>2000 training examples</a:t>
            </a:r>
            <a:r>
              <a:rPr lang="en" sz="2000">
                <a:solidFill>
                  <a:srgbClr val="202124"/>
                </a:solidFill>
                <a:highlight>
                  <a:srgbClr val="FFFFFF"/>
                </a:highlight>
                <a:latin typeface="Open Sans"/>
                <a:ea typeface="Open Sans"/>
                <a:cs typeface="Open Sans"/>
                <a:sym typeface="Open Sans"/>
              </a:rPr>
              <a:t> that we are going to use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We can divide the dataset of 2000 samples into </a:t>
            </a:r>
            <a:r>
              <a:rPr b="1" lang="en" sz="2000">
                <a:solidFill>
                  <a:srgbClr val="202124"/>
                </a:solidFill>
                <a:highlight>
                  <a:srgbClr val="FFFFFF"/>
                </a:highlight>
                <a:latin typeface="Open Sans"/>
                <a:ea typeface="Open Sans"/>
                <a:cs typeface="Open Sans"/>
                <a:sym typeface="Open Sans"/>
              </a:rPr>
              <a:t>batches of 500</a:t>
            </a:r>
            <a:r>
              <a:rPr lang="en" sz="2000">
                <a:solidFill>
                  <a:srgbClr val="202124"/>
                </a:solidFill>
                <a:highlight>
                  <a:srgbClr val="FFFFFF"/>
                </a:highlight>
                <a:latin typeface="Open Sans"/>
                <a:ea typeface="Open Sans"/>
                <a:cs typeface="Open Sans"/>
                <a:sym typeface="Open Sans"/>
              </a:rPr>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What is the </a:t>
            </a:r>
            <a:r>
              <a:rPr b="1" lang="en" sz="2000">
                <a:solidFill>
                  <a:srgbClr val="202124"/>
                </a:solidFill>
                <a:highlight>
                  <a:srgbClr val="FFFFFF"/>
                </a:highlight>
                <a:latin typeface="Open Sans"/>
                <a:ea typeface="Open Sans"/>
                <a:cs typeface="Open Sans"/>
                <a:sym typeface="Open Sans"/>
              </a:rPr>
              <a:t>Batch Size</a:t>
            </a:r>
            <a:r>
              <a:rPr lang="en" sz="2000">
                <a:solidFill>
                  <a:srgbClr val="202124"/>
                </a:solidFill>
                <a:highlight>
                  <a:srgbClr val="FFFFFF"/>
                </a:highlight>
                <a:latin typeface="Open Sans"/>
                <a:ea typeface="Open Sans"/>
                <a:cs typeface="Open Sans"/>
                <a:sym typeface="Open Sans"/>
              </a:rPr>
              <a:t> here?  → </a:t>
            </a:r>
            <a:r>
              <a:rPr b="1" lang="en" sz="2000">
                <a:solidFill>
                  <a:srgbClr val="202124"/>
                </a:solidFill>
                <a:highlight>
                  <a:srgbClr val="FFFFFF"/>
                </a:highlight>
                <a:latin typeface="Open Sans"/>
                <a:ea typeface="Open Sans"/>
                <a:cs typeface="Open Sans"/>
                <a:sym typeface="Open Sans"/>
              </a:rPr>
              <a:t>500</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What will be the </a:t>
            </a:r>
            <a:r>
              <a:rPr b="1" lang="en" sz="2000">
                <a:solidFill>
                  <a:srgbClr val="202124"/>
                </a:solidFill>
                <a:highlight>
                  <a:srgbClr val="FFFFFF"/>
                </a:highlight>
                <a:latin typeface="Open Sans"/>
                <a:ea typeface="Open Sans"/>
                <a:cs typeface="Open Sans"/>
                <a:sym typeface="Open Sans"/>
              </a:rPr>
              <a:t>number of batches</a:t>
            </a:r>
            <a:r>
              <a:rPr lang="en" sz="2000">
                <a:solidFill>
                  <a:srgbClr val="202124"/>
                </a:solidFill>
                <a:highlight>
                  <a:srgbClr val="FFFFFF"/>
                </a:highlight>
                <a:latin typeface="Open Sans"/>
                <a:ea typeface="Open Sans"/>
                <a:cs typeface="Open Sans"/>
                <a:sym typeface="Open Sans"/>
              </a:rPr>
              <a:t>? → Simple, 2000/500 =</a:t>
            </a:r>
            <a:r>
              <a:rPr b="1" lang="en" sz="2000">
                <a:solidFill>
                  <a:srgbClr val="202124"/>
                </a:solidFill>
                <a:highlight>
                  <a:srgbClr val="FFFFFF"/>
                </a:highlight>
                <a:latin typeface="Open Sans"/>
                <a:ea typeface="Open Sans"/>
                <a:cs typeface="Open Sans"/>
                <a:sym typeface="Open Sans"/>
              </a:rPr>
              <a:t> 4</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rgbClr val="202124"/>
                </a:solidFill>
                <a:highlight>
                  <a:srgbClr val="FFFFFF"/>
                </a:highlight>
                <a:latin typeface="Open Sans"/>
                <a:ea typeface="Open Sans"/>
                <a:cs typeface="Open Sans"/>
                <a:sym typeface="Open Sans"/>
              </a:rPr>
              <a:t>Thus, when all the 4 batches (the whole data) pass through the model back and forth once, it’ll complete </a:t>
            </a:r>
            <a:r>
              <a:rPr b="1" lang="en" sz="2000">
                <a:solidFill>
                  <a:srgbClr val="202124"/>
                </a:solidFill>
                <a:highlight>
                  <a:srgbClr val="FFFFFF"/>
                </a:highlight>
                <a:latin typeface="Open Sans"/>
                <a:ea typeface="Open Sans"/>
                <a:cs typeface="Open Sans"/>
                <a:sym typeface="Open Sans"/>
              </a:rPr>
              <a:t>1 epoch</a:t>
            </a:r>
            <a:r>
              <a:rPr lang="en" sz="2000">
                <a:solidFill>
                  <a:srgbClr val="202124"/>
                </a:solidFill>
                <a:highlight>
                  <a:srgbClr val="FFFFFF"/>
                </a:highlight>
                <a:latin typeface="Open Sans"/>
                <a:ea typeface="Open Sans"/>
                <a:cs typeface="Open Sans"/>
                <a:sym typeface="Open Sans"/>
              </a:rPr>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25" name="Google Shape;425;p47"/>
          <p:cNvGrpSpPr/>
          <p:nvPr/>
        </p:nvGrpSpPr>
        <p:grpSpPr>
          <a:xfrm>
            <a:off x="0" y="5976100"/>
            <a:ext cx="9144000" cy="919800"/>
            <a:chOff x="0" y="5976100"/>
            <a:chExt cx="9144000" cy="919800"/>
          </a:xfrm>
        </p:grpSpPr>
        <p:sp>
          <p:nvSpPr>
            <p:cNvPr id="426" name="Google Shape;426;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4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3" name="Google Shape;433;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4" name="Google Shape;434;p4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The 5 Step Model Life-Cycle</a:t>
            </a:r>
            <a:endParaRPr sz="4800">
              <a:solidFill>
                <a:srgbClr val="434343"/>
              </a:solidFill>
              <a:latin typeface="Economica"/>
              <a:ea typeface="Economica"/>
              <a:cs typeface="Economica"/>
              <a:sym typeface="Economica"/>
            </a:endParaRPr>
          </a:p>
        </p:txBody>
      </p:sp>
      <p:sp>
        <p:nvSpPr>
          <p:cNvPr id="435" name="Google Shape;435;p48"/>
          <p:cNvSpPr txBox="1"/>
          <p:nvPr/>
        </p:nvSpPr>
        <p:spPr>
          <a:xfrm>
            <a:off x="561075" y="1524025"/>
            <a:ext cx="8215800" cy="3630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model has a life-cycle, and this very simple knowledge provides the backbone for both modeling a dataset and understanding the tf.keras API.</a:t>
            </a:r>
            <a:endParaRPr sz="2000">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five steps in the life-cycle are as follows: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8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Define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Compile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Fit the model.</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Make predictions on the test data.</a:t>
            </a:r>
            <a:endParaRPr sz="2000">
              <a:latin typeface="Open Sans"/>
              <a:ea typeface="Open Sans"/>
              <a:cs typeface="Open Sans"/>
              <a:sym typeface="Open Sans"/>
            </a:endParaRPr>
          </a:p>
          <a:p>
            <a:pPr indent="-355600" lvl="0" marL="914400" rtl="0" algn="l">
              <a:spcBef>
                <a:spcPts val="0"/>
              </a:spcBef>
              <a:spcAft>
                <a:spcPts val="0"/>
              </a:spcAft>
              <a:buSzPts val="2000"/>
              <a:buFont typeface="Open Sans"/>
              <a:buChar char="●"/>
            </a:pPr>
            <a:r>
              <a:rPr lang="en" sz="2000">
                <a:latin typeface="Open Sans"/>
                <a:ea typeface="Open Sans"/>
                <a:cs typeface="Open Sans"/>
                <a:sym typeface="Open Sans"/>
              </a:rPr>
              <a:t>Evaluate the model.</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above 5 steps are explained in the notebook with practical implementation.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1" name="Google Shape;441;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2" name="Google Shape;442;p4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Notebook for practice</a:t>
            </a:r>
            <a:endParaRPr sz="4800">
              <a:solidFill>
                <a:srgbClr val="434343"/>
              </a:solidFill>
              <a:latin typeface="Economica"/>
              <a:ea typeface="Economica"/>
              <a:cs typeface="Economica"/>
              <a:sym typeface="Economica"/>
            </a:endParaRPr>
          </a:p>
        </p:txBody>
      </p:sp>
      <p:sp>
        <p:nvSpPr>
          <p:cNvPr id="443" name="Google Shape;443;p49"/>
          <p:cNvSpPr txBox="1"/>
          <p:nvPr/>
        </p:nvSpPr>
        <p:spPr>
          <a:xfrm>
            <a:off x="266850" y="1498950"/>
            <a:ext cx="8685600" cy="517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381000" lvl="0" marL="457200" rtl="0" algn="l">
              <a:lnSpc>
                <a:spcPct val="115000"/>
              </a:lnSpc>
              <a:spcBef>
                <a:spcPts val="0"/>
              </a:spcBef>
              <a:spcAft>
                <a:spcPts val="0"/>
              </a:spcAft>
              <a:buClr>
                <a:schemeClr val="dk1"/>
              </a:buClr>
              <a:buSzPts val="2400"/>
              <a:buFont typeface="Open Sans"/>
              <a:buChar char="●"/>
            </a:pPr>
            <a:r>
              <a:rPr lang="en" sz="2400" u="sng">
                <a:solidFill>
                  <a:schemeClr val="hlink"/>
                </a:solidFill>
                <a:latin typeface="Open Sans"/>
                <a:ea typeface="Open Sans"/>
                <a:cs typeface="Open Sans"/>
                <a:sym typeface="Open Sans"/>
                <a:hlinkClick r:id="rId3"/>
              </a:rPr>
              <a:t>Beginners’ Notebook</a:t>
            </a:r>
            <a:endParaRPr sz="2400">
              <a:solidFill>
                <a:schemeClr val="dk1"/>
              </a:solidFill>
              <a:latin typeface="Open Sans"/>
              <a:ea typeface="Open Sans"/>
              <a:cs typeface="Open Sans"/>
              <a:sym typeface="Open Sans"/>
            </a:endParaRPr>
          </a:p>
          <a:p>
            <a:pPr indent="-381000" lvl="0" marL="457200" rtl="0" algn="l">
              <a:lnSpc>
                <a:spcPct val="115000"/>
              </a:lnSpc>
              <a:spcBef>
                <a:spcPts val="0"/>
              </a:spcBef>
              <a:spcAft>
                <a:spcPts val="0"/>
              </a:spcAft>
              <a:buClr>
                <a:schemeClr val="dk1"/>
              </a:buClr>
              <a:buSzPts val="2400"/>
              <a:buFont typeface="Open Sans"/>
              <a:buChar char="●"/>
            </a:pPr>
            <a:r>
              <a:rPr lang="en" sz="2400" u="sng">
                <a:solidFill>
                  <a:schemeClr val="hlink"/>
                </a:solidFill>
                <a:latin typeface="Open Sans"/>
                <a:ea typeface="Open Sans"/>
                <a:cs typeface="Open Sans"/>
                <a:sym typeface="Open Sans"/>
                <a:hlinkClick r:id="rId4"/>
              </a:rPr>
              <a:t>Intermediate Learners Notebook</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24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9" name="Google Shape;449;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0" name="Google Shape;450;p50"/>
          <p:cNvSpPr txBox="1"/>
          <p:nvPr/>
        </p:nvSpPr>
        <p:spPr>
          <a:xfrm>
            <a:off x="675300" y="120125"/>
            <a:ext cx="7868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Overfit - Optimal - Underfit Example</a:t>
            </a:r>
            <a:endParaRPr sz="4800">
              <a:solidFill>
                <a:srgbClr val="434343"/>
              </a:solidFill>
              <a:latin typeface="Economica"/>
              <a:ea typeface="Economica"/>
              <a:cs typeface="Economica"/>
              <a:sym typeface="Economica"/>
            </a:endParaRPr>
          </a:p>
        </p:txBody>
      </p:sp>
      <p:pic>
        <p:nvPicPr>
          <p:cNvPr id="451" name="Google Shape;451;p50"/>
          <p:cNvPicPr preferRelativeResize="0"/>
          <p:nvPr/>
        </p:nvPicPr>
        <p:blipFill>
          <a:blip r:embed="rId3">
            <a:alphaModFix/>
          </a:blip>
          <a:stretch>
            <a:fillRect/>
          </a:stretch>
        </p:blipFill>
        <p:spPr>
          <a:xfrm>
            <a:off x="540275" y="2635175"/>
            <a:ext cx="7981950" cy="2857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7" name="Google Shape;457;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8" name="Google Shape;458;p5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59" name="Google Shape;459;p51"/>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a:t>
            </a:r>
            <a:br>
              <a:rPr lang="en" sz="2000">
                <a:solidFill>
                  <a:schemeClr val="dk1"/>
                </a:solidFill>
                <a:latin typeface="Open Sans"/>
                <a:ea typeface="Open Sans"/>
                <a:cs typeface="Open Sans"/>
                <a:sym typeface="Open Sans"/>
              </a:rPr>
            </a:br>
            <a:r>
              <a:rPr lang="en" sz="2000" u="sng">
                <a:solidFill>
                  <a:schemeClr val="hlink"/>
                </a:solidFill>
                <a:latin typeface="Open Sans"/>
                <a:ea typeface="Open Sans"/>
                <a:cs typeface="Open Sans"/>
                <a:sym typeface="Open Sans"/>
                <a:hlinkClick r:id="rId3"/>
              </a:rPr>
              <a:t>https://docs.google.com/presentation/d/1VuNfO4p5Gumm_UT_t84n9jptTN-REoDIZip5Dx2JxB8/edit?usp=sharing</a:t>
            </a:r>
            <a:r>
              <a:rPr lang="en" sz="2000">
                <a:solidFill>
                  <a:schemeClr val="dk1"/>
                </a:solidFill>
                <a:latin typeface="Open Sans"/>
                <a:ea typeface="Open Sans"/>
                <a:cs typeface="Open Sans"/>
                <a:sym typeface="Open Sans"/>
              </a:rPr>
              <a:t> </a:t>
            </a:r>
            <a:endParaRPr b="1" sz="20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0" name="Google Shape;90;p16"/>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Here's an easy way to do it. Plotting the 3 data points (information about previous homes) we have so far:</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0" rtl="0" algn="l">
              <a:lnSpc>
                <a:spcPct val="115000"/>
              </a:lnSpc>
              <a:spcBef>
                <a:spcPts val="0"/>
              </a:spcBef>
              <a:spcAft>
                <a:spcPts val="0"/>
              </a:spcAft>
              <a:buNone/>
            </a:pPr>
            <a:r>
              <a:rPr lang="en" sz="2000">
                <a:latin typeface="Open Sans"/>
                <a:ea typeface="Open Sans"/>
                <a:cs typeface="Open Sans"/>
                <a:sym typeface="Open Sans"/>
              </a:rPr>
              <a:t>Each point represents one home.</a:t>
            </a:r>
            <a:endParaRPr sz="2000">
              <a:latin typeface="Open Sans"/>
              <a:ea typeface="Open Sans"/>
              <a:cs typeface="Open Sans"/>
              <a:sym typeface="Open Sans"/>
            </a:endParaRPr>
          </a:p>
        </p:txBody>
      </p:sp>
      <p:sp>
        <p:nvSpPr>
          <p:cNvPr id="91" name="Google Shape;91;p16"/>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92" name="Google Shape;92;p16"/>
          <p:cNvGrpSpPr/>
          <p:nvPr/>
        </p:nvGrpSpPr>
        <p:grpSpPr>
          <a:xfrm>
            <a:off x="1358438" y="1801578"/>
            <a:ext cx="6173154" cy="4129516"/>
            <a:chOff x="2352225" y="1846450"/>
            <a:chExt cx="4514850" cy="3333750"/>
          </a:xfrm>
        </p:grpSpPr>
        <p:grpSp>
          <p:nvGrpSpPr>
            <p:cNvPr id="93" name="Google Shape;93;p16"/>
            <p:cNvGrpSpPr/>
            <p:nvPr/>
          </p:nvGrpSpPr>
          <p:grpSpPr>
            <a:xfrm>
              <a:off x="2352225" y="1846450"/>
              <a:ext cx="4514850" cy="3333750"/>
              <a:chOff x="2352225" y="1846450"/>
              <a:chExt cx="4514850" cy="3333750"/>
            </a:xfrm>
          </p:grpSpPr>
          <p:pic>
            <p:nvPicPr>
              <p:cNvPr id="94" name="Google Shape;94;p16"/>
              <p:cNvPicPr preferRelativeResize="0"/>
              <p:nvPr/>
            </p:nvPicPr>
            <p:blipFill>
              <a:blip r:embed="rId3">
                <a:alphaModFix/>
              </a:blip>
              <a:stretch>
                <a:fillRect/>
              </a:stretch>
            </p:blipFill>
            <p:spPr>
              <a:xfrm>
                <a:off x="2352225" y="1846450"/>
                <a:ext cx="4514850" cy="3333750"/>
              </a:xfrm>
              <a:prstGeom prst="rect">
                <a:avLst/>
              </a:prstGeom>
              <a:noFill/>
              <a:ln>
                <a:noFill/>
              </a:ln>
            </p:spPr>
          </p:pic>
          <p:sp>
            <p:nvSpPr>
              <p:cNvPr id="95" name="Google Shape;95;p16"/>
              <p:cNvSpPr/>
              <p:nvPr/>
            </p:nvSpPr>
            <p:spPr>
              <a:xfrm>
                <a:off x="3340325" y="2690000"/>
                <a:ext cx="1936200" cy="29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 name="Google Shape;96;p16"/>
              <p:cNvSpPr/>
              <p:nvPr/>
            </p:nvSpPr>
            <p:spPr>
              <a:xfrm>
                <a:off x="5542575" y="2926475"/>
                <a:ext cx="473100" cy="189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6"/>
            <p:cNvSpPr/>
            <p:nvPr/>
          </p:nvSpPr>
          <p:spPr>
            <a:xfrm rot="3450205">
              <a:off x="4696932" y="1192413"/>
              <a:ext cx="103862" cy="4349775"/>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16"/>
          <p:cNvGrpSpPr/>
          <p:nvPr/>
        </p:nvGrpSpPr>
        <p:grpSpPr>
          <a:xfrm>
            <a:off x="0" y="5976100"/>
            <a:ext cx="9144000" cy="919800"/>
            <a:chOff x="0" y="5976100"/>
            <a:chExt cx="9144000" cy="919800"/>
          </a:xfrm>
        </p:grpSpPr>
        <p:sp>
          <p:nvSpPr>
            <p:cNvPr id="99" name="Google Shape;99;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6"/>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5" name="Google Shape;465;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66" name="Google Shape;466;p5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References</a:t>
            </a:r>
            <a:endParaRPr sz="4800">
              <a:solidFill>
                <a:srgbClr val="434343"/>
              </a:solidFill>
              <a:latin typeface="Economica"/>
              <a:ea typeface="Economica"/>
              <a:cs typeface="Economica"/>
              <a:sym typeface="Economica"/>
            </a:endParaRPr>
          </a:p>
        </p:txBody>
      </p:sp>
      <p:sp>
        <p:nvSpPr>
          <p:cNvPr id="467" name="Google Shape;467;p52"/>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3"/>
              </a:rPr>
              <a:t>https://towardsdatascience.com/epoch-vs-iterations-vs-batch-size-4dfb9c7ce9c9</a:t>
            </a:r>
            <a:r>
              <a:rPr lang="en" sz="2000">
                <a:solidFill>
                  <a:schemeClr val="dk1"/>
                </a:solidFill>
                <a:latin typeface="Open Sans"/>
                <a:ea typeface="Open Sans"/>
                <a:cs typeface="Open Sans"/>
                <a:sym typeface="Open Sans"/>
              </a:rPr>
              <a:t> </a:t>
            </a:r>
            <a:endParaRPr b="1" sz="2000">
              <a:solidFill>
                <a:schemeClr val="dk1"/>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3" name="Google Shape;473;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74" name="Google Shape;474;p53"/>
          <p:cNvGrpSpPr/>
          <p:nvPr/>
        </p:nvGrpSpPr>
        <p:grpSpPr>
          <a:xfrm>
            <a:off x="0" y="5976100"/>
            <a:ext cx="9144000" cy="919800"/>
            <a:chOff x="0" y="5976100"/>
            <a:chExt cx="9144000" cy="919800"/>
          </a:xfrm>
        </p:grpSpPr>
        <p:sp>
          <p:nvSpPr>
            <p:cNvPr id="475" name="Google Shape;475;p5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53"/>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77" name="Google Shape;477;p53"/>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78" name="Google Shape;478;p53"/>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 name="Google Shape;106;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7" name="Google Shape;107;p17"/>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Now you can eyeball it and roughly draw a line that gets pretty close to all of these points. Then look at the price shown by the line, where the square footage is 3000:</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Boom! Your home should sell for $260,000.</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108" name="Google Shape;108;p17"/>
          <p:cNvPicPr preferRelativeResize="0"/>
          <p:nvPr/>
        </p:nvPicPr>
        <p:blipFill>
          <a:blip r:embed="rId3">
            <a:alphaModFix/>
          </a:blip>
          <a:stretch>
            <a:fillRect/>
          </a:stretch>
        </p:blipFill>
        <p:spPr>
          <a:xfrm>
            <a:off x="2273825" y="2156825"/>
            <a:ext cx="4514850" cy="3333750"/>
          </a:xfrm>
          <a:prstGeom prst="rect">
            <a:avLst/>
          </a:prstGeom>
          <a:noFill/>
          <a:ln>
            <a:noFill/>
          </a:ln>
        </p:spPr>
      </p:pic>
      <p:sp>
        <p:nvSpPr>
          <p:cNvPr id="109" name="Google Shape;109;p17"/>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110" name="Google Shape;110;p17"/>
          <p:cNvGrpSpPr/>
          <p:nvPr/>
        </p:nvGrpSpPr>
        <p:grpSpPr>
          <a:xfrm>
            <a:off x="0" y="5976100"/>
            <a:ext cx="9144000" cy="919800"/>
            <a:chOff x="0" y="5976100"/>
            <a:chExt cx="9144000" cy="919800"/>
          </a:xfrm>
        </p:grpSpPr>
        <p:sp>
          <p:nvSpPr>
            <p:cNvPr id="111" name="Google Shape;111;p1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17"/>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8" name="Google Shape;118;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9" name="Google Shape;119;p18"/>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That's all! (Well kinda) You plot your data, make a rough line, and use the line to make predictions. You just need to make sure </a:t>
            </a:r>
            <a:r>
              <a:rPr b="1" lang="en" sz="2000">
                <a:solidFill>
                  <a:schemeClr val="dk1"/>
                </a:solidFill>
                <a:latin typeface="Open Sans"/>
                <a:ea typeface="Open Sans"/>
                <a:cs typeface="Open Sans"/>
                <a:sym typeface="Open Sans"/>
              </a:rPr>
              <a:t>your line fits the data well </a:t>
            </a:r>
            <a:r>
              <a:rPr lang="en" sz="2000">
                <a:solidFill>
                  <a:schemeClr val="dk1"/>
                </a:solidFill>
                <a:latin typeface="Open Sans"/>
                <a:ea typeface="Open Sans"/>
                <a:cs typeface="Open Sans"/>
                <a:sym typeface="Open Sans"/>
              </a:rPr>
              <a:t>(but not too well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000">
                <a:highlight>
                  <a:srgbClr val="D9EAD3"/>
                </a:highlight>
                <a:latin typeface="Open Sans"/>
                <a:ea typeface="Open Sans"/>
                <a:cs typeface="Open Sans"/>
                <a:sym typeface="Open Sans"/>
              </a:rPr>
              <a:t>But of course we don't want to roughly make a line, we want to compute the exact line that best "fits" our data. That’s where machine learning comes into play!</a:t>
            </a:r>
            <a:endParaRPr b="1" sz="2000">
              <a:highlight>
                <a:srgbClr val="D9EAD3"/>
              </a:highlight>
              <a:latin typeface="Open Sans"/>
              <a:ea typeface="Open Sans"/>
              <a:cs typeface="Open Sans"/>
              <a:sym typeface="Open Sans"/>
            </a:endParaRPr>
          </a:p>
        </p:txBody>
      </p:sp>
      <p:pic>
        <p:nvPicPr>
          <p:cNvPr id="120" name="Google Shape;120;p18"/>
          <p:cNvPicPr preferRelativeResize="0"/>
          <p:nvPr/>
        </p:nvPicPr>
        <p:blipFill rotWithShape="1">
          <a:blip r:embed="rId3">
            <a:alphaModFix/>
          </a:blip>
          <a:srcRect b="0" l="1642" r="0" t="0"/>
          <a:stretch/>
        </p:blipFill>
        <p:spPr>
          <a:xfrm>
            <a:off x="708225" y="2116250"/>
            <a:ext cx="7481450" cy="3080450"/>
          </a:xfrm>
          <a:prstGeom prst="rect">
            <a:avLst/>
          </a:prstGeom>
          <a:noFill/>
          <a:ln>
            <a:noFill/>
          </a:ln>
        </p:spPr>
      </p:pic>
      <p:sp>
        <p:nvSpPr>
          <p:cNvPr id="121" name="Google Shape;121;p18"/>
          <p:cNvSpPr txBox="1"/>
          <p:nvPr/>
        </p:nvSpPr>
        <p:spPr>
          <a:xfrm>
            <a:off x="358150" y="170000"/>
            <a:ext cx="8383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an example</a:t>
            </a:r>
            <a:endParaRPr sz="4800">
              <a:solidFill>
                <a:srgbClr val="434343"/>
              </a:solidFill>
              <a:latin typeface="Economica"/>
              <a:ea typeface="Economica"/>
              <a:cs typeface="Economica"/>
              <a:sym typeface="Economica"/>
            </a:endParaRPr>
          </a:p>
        </p:txBody>
      </p:sp>
      <p:grpSp>
        <p:nvGrpSpPr>
          <p:cNvPr id="122" name="Google Shape;122;p18"/>
          <p:cNvGrpSpPr/>
          <p:nvPr/>
        </p:nvGrpSpPr>
        <p:grpSpPr>
          <a:xfrm>
            <a:off x="0" y="5976100"/>
            <a:ext cx="9144000" cy="919800"/>
            <a:chOff x="0" y="5976100"/>
            <a:chExt cx="9144000" cy="919800"/>
          </a:xfrm>
        </p:grpSpPr>
        <p:sp>
          <p:nvSpPr>
            <p:cNvPr id="123" name="Google Shape;123;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1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0" name="Google Shape;130;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1" name="Google Shape;131;p19"/>
          <p:cNvSpPr txBox="1"/>
          <p:nvPr/>
        </p:nvSpPr>
        <p:spPr>
          <a:xfrm>
            <a:off x="229200" y="145950"/>
            <a:ext cx="88305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linear regression? - to summarize</a:t>
            </a:r>
            <a:endParaRPr sz="4800">
              <a:solidFill>
                <a:srgbClr val="434343"/>
              </a:solidFill>
              <a:latin typeface="Economica"/>
              <a:ea typeface="Economica"/>
              <a:cs typeface="Economica"/>
              <a:sym typeface="Economica"/>
            </a:endParaRPr>
          </a:p>
        </p:txBody>
      </p:sp>
      <p:sp>
        <p:nvSpPr>
          <p:cNvPr id="132" name="Google Shape;132;p19"/>
          <p:cNvSpPr txBox="1"/>
          <p:nvPr/>
        </p:nvSpPr>
        <p:spPr>
          <a:xfrm>
            <a:off x="229200" y="1155413"/>
            <a:ext cx="8685600" cy="4616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Linear regression is a linear model i.e. a model that assumes a </a:t>
            </a:r>
            <a:r>
              <a:rPr b="1" lang="en" sz="1900">
                <a:solidFill>
                  <a:schemeClr val="dk1"/>
                </a:solidFill>
                <a:latin typeface="Open Sans"/>
                <a:ea typeface="Open Sans"/>
                <a:cs typeface="Open Sans"/>
                <a:sym typeface="Open Sans"/>
              </a:rPr>
              <a:t>linear relationship </a:t>
            </a:r>
            <a:r>
              <a:rPr lang="en" sz="1900">
                <a:solidFill>
                  <a:schemeClr val="dk1"/>
                </a:solidFill>
                <a:latin typeface="Open Sans"/>
                <a:ea typeface="Open Sans"/>
                <a:cs typeface="Open Sans"/>
                <a:sym typeface="Open Sans"/>
              </a:rPr>
              <a:t>(straight-line relationship) between the input variables (x) and the single output variable (y).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When there is a single input variable (x), the method is referred to as </a:t>
            </a:r>
            <a:r>
              <a:rPr b="1" lang="en" sz="1900">
                <a:solidFill>
                  <a:schemeClr val="dk1"/>
                </a:solidFill>
                <a:latin typeface="Open Sans"/>
                <a:ea typeface="Open Sans"/>
                <a:cs typeface="Open Sans"/>
                <a:sym typeface="Open Sans"/>
              </a:rPr>
              <a:t>simple linear regression</a:t>
            </a:r>
            <a:r>
              <a:rPr lang="en" sz="1900">
                <a:solidFill>
                  <a:schemeClr val="dk1"/>
                </a:solidFill>
                <a:latin typeface="Open Sans"/>
                <a:ea typeface="Open Sans"/>
                <a:cs typeface="Open Sans"/>
                <a:sym typeface="Open Sans"/>
              </a:rPr>
              <a:t> or just linear regression.</a:t>
            </a:r>
            <a:r>
              <a:rPr b="1" lang="en" sz="1900">
                <a:solidFill>
                  <a:schemeClr val="dk1"/>
                </a:solidFill>
                <a:latin typeface="Open Sans"/>
                <a:ea typeface="Open Sans"/>
                <a:cs typeface="Open Sans"/>
                <a:sym typeface="Open Sans"/>
              </a:rPr>
              <a:t> </a:t>
            </a:r>
            <a:endParaRPr b="1"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For eg. The area of houses in this case.</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349250" lvl="0" marL="457200" rtl="0" algn="l">
              <a:lnSpc>
                <a:spcPct val="115000"/>
              </a:lnSpc>
              <a:spcBef>
                <a:spcPts val="0"/>
              </a:spcBef>
              <a:spcAft>
                <a:spcPts val="0"/>
              </a:spcAft>
              <a:buClr>
                <a:schemeClr val="dk1"/>
              </a:buClr>
              <a:buSzPts val="1900"/>
              <a:buFont typeface="Open Sans"/>
              <a:buChar char="●"/>
            </a:pPr>
            <a:r>
              <a:rPr lang="en" sz="1900">
                <a:solidFill>
                  <a:schemeClr val="dk1"/>
                </a:solidFill>
                <a:latin typeface="Open Sans"/>
                <a:ea typeface="Open Sans"/>
                <a:cs typeface="Open Sans"/>
                <a:sym typeface="Open Sans"/>
              </a:rPr>
              <a:t>When there are multiple input variables, it is often referred to as </a:t>
            </a:r>
            <a:r>
              <a:rPr b="1" lang="en" sz="1900">
                <a:solidFill>
                  <a:schemeClr val="dk1"/>
                </a:solidFill>
                <a:latin typeface="Open Sans"/>
                <a:ea typeface="Open Sans"/>
                <a:cs typeface="Open Sans"/>
                <a:sym typeface="Open Sans"/>
              </a:rPr>
              <a:t>multiple linear regression</a:t>
            </a:r>
            <a:r>
              <a:rPr lang="en" sz="1900">
                <a:solidFill>
                  <a:schemeClr val="dk1"/>
                </a:solidFill>
                <a:latin typeface="Open Sans"/>
                <a:ea typeface="Open Sans"/>
                <a:cs typeface="Open Sans"/>
                <a:sym typeface="Open Sans"/>
              </a:rPr>
              <a:t>.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For eg. If area of house, neighbourhood, rooms, etc were given.</a:t>
            </a:r>
            <a:endParaRPr sz="1900">
              <a:solidFill>
                <a:schemeClr val="dk1"/>
              </a:solidFill>
              <a:latin typeface="Open Sans"/>
              <a:ea typeface="Open Sans"/>
              <a:cs typeface="Open Sans"/>
              <a:sym typeface="Open Sans"/>
            </a:endParaRPr>
          </a:p>
        </p:txBody>
      </p:sp>
      <p:grpSp>
        <p:nvGrpSpPr>
          <p:cNvPr id="133" name="Google Shape;133;p19"/>
          <p:cNvGrpSpPr/>
          <p:nvPr/>
        </p:nvGrpSpPr>
        <p:grpSpPr>
          <a:xfrm>
            <a:off x="0" y="5976100"/>
            <a:ext cx="9144000" cy="919800"/>
            <a:chOff x="0" y="5976100"/>
            <a:chExt cx="9144000" cy="919800"/>
          </a:xfrm>
        </p:grpSpPr>
        <p:sp>
          <p:nvSpPr>
            <p:cNvPr id="134" name="Google Shape;134;p1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42" name="Google Shape;142;p20"/>
          <p:cNvGrpSpPr/>
          <p:nvPr/>
        </p:nvGrpSpPr>
        <p:grpSpPr>
          <a:xfrm>
            <a:off x="0" y="5976100"/>
            <a:ext cx="9144000" cy="919800"/>
            <a:chOff x="0" y="5976100"/>
            <a:chExt cx="9144000" cy="919800"/>
          </a:xfrm>
        </p:grpSpPr>
        <p:sp>
          <p:nvSpPr>
            <p:cNvPr id="143" name="Google Shape;143;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45" name="Google Shape;145;p2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4800">
              <a:solidFill>
                <a:srgbClr val="434343"/>
              </a:solidFill>
              <a:latin typeface="Economica"/>
              <a:ea typeface="Economica"/>
              <a:cs typeface="Economica"/>
              <a:sym typeface="Economica"/>
            </a:endParaRPr>
          </a:p>
        </p:txBody>
      </p:sp>
      <p:sp>
        <p:nvSpPr>
          <p:cNvPr id="146" name="Google Shape;146;p2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Simple</a:t>
            </a:r>
            <a:r>
              <a:rPr lang="en" sz="4800">
                <a:solidFill>
                  <a:srgbClr val="434343"/>
                </a:solidFill>
                <a:latin typeface="Economica"/>
                <a:ea typeface="Economica"/>
                <a:cs typeface="Economica"/>
                <a:sym typeface="Economica"/>
              </a:rPr>
              <a:t> Linear Regression</a:t>
            </a:r>
            <a:endParaRPr sz="4800">
              <a:solidFill>
                <a:srgbClr val="434343"/>
              </a:solidFill>
              <a:latin typeface="Economica"/>
              <a:ea typeface="Economica"/>
              <a:cs typeface="Economica"/>
              <a:sym typeface="Economica"/>
            </a:endParaRPr>
          </a:p>
        </p:txBody>
      </p:sp>
      <p:sp>
        <p:nvSpPr>
          <p:cNvPr id="147" name="Google Shape;147;p20"/>
          <p:cNvSpPr txBox="1"/>
          <p:nvPr/>
        </p:nvSpPr>
        <p:spPr>
          <a:xfrm>
            <a:off x="732600" y="4762925"/>
            <a:ext cx="77541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In case of linear regression, the relationship between the dependant and the </a:t>
            </a:r>
            <a:r>
              <a:rPr lang="en" sz="1600"/>
              <a:t>independent</a:t>
            </a:r>
            <a:r>
              <a:rPr lang="en" sz="1600"/>
              <a:t> variable is a simple equation of a straight line (</a:t>
            </a:r>
            <a:r>
              <a:rPr b="1" lang="en" sz="1600"/>
              <a:t>y = mx + c</a:t>
            </a:r>
            <a:r>
              <a:rPr lang="en"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148" name="Google Shape;148;p20"/>
          <p:cNvPicPr preferRelativeResize="0"/>
          <p:nvPr/>
        </p:nvPicPr>
        <p:blipFill>
          <a:blip r:embed="rId4">
            <a:alphaModFix/>
          </a:blip>
          <a:stretch>
            <a:fillRect/>
          </a:stretch>
        </p:blipFill>
        <p:spPr>
          <a:xfrm>
            <a:off x="681653" y="1404475"/>
            <a:ext cx="7856001" cy="30801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4" name="Google Shape;154;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5" name="Google Shape;155;p2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Which line is good?</a:t>
            </a:r>
            <a:endParaRPr sz="4800">
              <a:solidFill>
                <a:srgbClr val="434343"/>
              </a:solidFill>
              <a:latin typeface="Economica"/>
              <a:ea typeface="Economica"/>
              <a:cs typeface="Economica"/>
              <a:sym typeface="Economica"/>
            </a:endParaRPr>
          </a:p>
        </p:txBody>
      </p:sp>
      <p:sp>
        <p:nvSpPr>
          <p:cNvPr id="156" name="Google Shape;156;p21"/>
          <p:cNvSpPr txBox="1"/>
          <p:nvPr/>
        </p:nvSpPr>
        <p:spPr>
          <a:xfrm>
            <a:off x="266850" y="975200"/>
            <a:ext cx="8685600" cy="569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chemeClr val="dk1"/>
                </a:solidFill>
                <a:latin typeface="Open Sans"/>
                <a:ea typeface="Open Sans"/>
                <a:cs typeface="Open Sans"/>
                <a:sym typeface="Open Sans"/>
              </a:rPr>
              <a:t>Consider this line and the predictions that it makes</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1900">
                <a:solidFill>
                  <a:schemeClr val="dk1"/>
                </a:solidFill>
                <a:highlight>
                  <a:srgbClr val="D9EAD3"/>
                </a:highlight>
                <a:latin typeface="Open Sans"/>
                <a:ea typeface="Open Sans"/>
                <a:cs typeface="Open Sans"/>
                <a:sym typeface="Open Sans"/>
              </a:rPr>
              <a:t>This above drawn line is way off. For example, according to the line, a 1000 sq foot house should sell for $310,000, whereas we know it actually sold for $200,000.</a:t>
            </a:r>
            <a:endParaRPr b="1" sz="1900">
              <a:solidFill>
                <a:schemeClr val="dk1"/>
              </a:solidFill>
              <a:highlight>
                <a:srgbClr val="D9EAD3"/>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900">
              <a:solidFill>
                <a:schemeClr val="dk1"/>
              </a:solidFill>
              <a:latin typeface="Open Sans"/>
              <a:ea typeface="Open Sans"/>
              <a:cs typeface="Open Sans"/>
              <a:sym typeface="Open Sans"/>
            </a:endParaRPr>
          </a:p>
        </p:txBody>
      </p:sp>
      <p:pic>
        <p:nvPicPr>
          <p:cNvPr id="157" name="Google Shape;157;p21"/>
          <p:cNvPicPr preferRelativeResize="0"/>
          <p:nvPr/>
        </p:nvPicPr>
        <p:blipFill>
          <a:blip r:embed="rId3">
            <a:alphaModFix/>
          </a:blip>
          <a:stretch>
            <a:fillRect/>
          </a:stretch>
        </p:blipFill>
        <p:spPr>
          <a:xfrm>
            <a:off x="1657300" y="1400925"/>
            <a:ext cx="5829399" cy="4184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